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5" r:id="rId1"/>
    <p:sldMasterId id="2147483679" r:id="rId2"/>
  </p:sldMasterIdLst>
  <p:notesMasterIdLst>
    <p:notesMasterId r:id="rId21"/>
  </p:notesMasterIdLst>
  <p:handoutMasterIdLst>
    <p:handoutMasterId r:id="rId22"/>
  </p:handoutMasterIdLst>
  <p:sldIdLst>
    <p:sldId id="330" r:id="rId3"/>
    <p:sldId id="331" r:id="rId4"/>
    <p:sldId id="352" r:id="rId5"/>
    <p:sldId id="363" r:id="rId6"/>
    <p:sldId id="371" r:id="rId7"/>
    <p:sldId id="364" r:id="rId8"/>
    <p:sldId id="358" r:id="rId9"/>
    <p:sldId id="354" r:id="rId10"/>
    <p:sldId id="373" r:id="rId11"/>
    <p:sldId id="355" r:id="rId12"/>
    <p:sldId id="362" r:id="rId13"/>
    <p:sldId id="369" r:id="rId14"/>
    <p:sldId id="374" r:id="rId15"/>
    <p:sldId id="359" r:id="rId16"/>
    <p:sldId id="370" r:id="rId17"/>
    <p:sldId id="366" r:id="rId18"/>
    <p:sldId id="368" r:id="rId19"/>
    <p:sldId id="329" r:id="rId2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orient="horz" pos="3838">
          <p15:clr>
            <a:srgbClr val="A4A3A4"/>
          </p15:clr>
        </p15:guide>
        <p15:guide id="3" pos="340">
          <p15:clr>
            <a:srgbClr val="A4A3A4"/>
          </p15:clr>
        </p15:guide>
        <p15:guide id="4" pos="542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29" autoAdjust="0"/>
  </p:normalViewPr>
  <p:slideViewPr>
    <p:cSldViewPr snapToObjects="1" showGuides="1">
      <p:cViewPr varScale="1">
        <p:scale>
          <a:sx n="70" d="100"/>
          <a:sy n="70" d="100"/>
        </p:scale>
        <p:origin x="1410" y="66"/>
      </p:cViewPr>
      <p:guideLst>
        <p:guide orient="horz" pos="754"/>
        <p:guide orient="horz" pos="3838"/>
        <p:guide pos="340"/>
        <p:guide pos="54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7DF2F-3DA2-4148-A8A2-C7CCBECAE87D}" type="datetimeFigureOut">
              <a:rPr lang="nl-BE" smtClean="0"/>
              <a:t>7/12/2016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48D50-8A0E-4A01-9C55-AAF61208DD8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314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7BB96-5CC4-4FBA-B6DA-4C0FA69C8B55}" type="datetimeFigureOut">
              <a:rPr lang="nl-NL" smtClean="0"/>
              <a:t>7-12-2016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9E7CB-B55B-433F-ACF3-9EACF2CD01B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68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1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E7CB-B55B-433F-ACF3-9EACF2CD01B5}" type="slidenum">
              <a:rPr lang="nl-NL" smtClean="0">
                <a:solidFill>
                  <a:prstClr val="black"/>
                </a:solidFill>
              </a:rPr>
              <a:pPr/>
              <a:t>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13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E7CB-B55B-433F-ACF3-9EACF2CD01B5}" type="slidenum">
              <a:rPr lang="nl-NL" smtClean="0">
                <a:solidFill>
                  <a:prstClr val="black"/>
                </a:solidFill>
              </a:rPr>
              <a:pPr/>
              <a:t>18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0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1196975"/>
            <a:ext cx="8064500" cy="2160017"/>
          </a:xfrm>
        </p:spPr>
        <p:txBody>
          <a:bodyPr lIns="72000" rIns="72000" anchor="b" anchorCtr="0">
            <a:no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9750" y="3645024"/>
            <a:ext cx="8064500" cy="1656184"/>
          </a:xfrm>
        </p:spPr>
        <p:txBody>
          <a:bodyPr lIns="72000" r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5218256"/>
            <a:ext cx="9288000" cy="17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page zonder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9144000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 smtClean="0"/>
              <a:t>Copy the small bleu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voorbeeldpresentatie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</a:p>
          <a:p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 smtClean="0"/>
              <a:t>Copy the small bleu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9C03-3D12-4CEF-B48A-0BFA09CB6C9F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Ondertitel 2"/>
          <p:cNvSpPr>
            <a:spLocks noGrp="1"/>
          </p:cNvSpPr>
          <p:nvPr>
            <p:ph type="subTitle" idx="14" hasCustomPrompt="1"/>
          </p:nvPr>
        </p:nvSpPr>
        <p:spPr>
          <a:xfrm>
            <a:off x="539750" y="3645024"/>
            <a:ext cx="4032000" cy="472813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>
            <a:sp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5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44008" y="0"/>
            <a:ext cx="4499992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 smtClean="0"/>
              <a:t>Copy the small bleu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voorbeeldpresentatie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3960000" cy="93610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4"/>
          </p:nvPr>
        </p:nvSpPr>
        <p:spPr>
          <a:xfrm>
            <a:off x="540000" y="1440000"/>
            <a:ext cx="3960242" cy="4860000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47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4499992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 smtClean="0"/>
              <a:t>Copy the small bleu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voorbeeldpresentatie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60000" y="360000"/>
            <a:ext cx="3960000" cy="93610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4"/>
          </p:nvPr>
        </p:nvSpPr>
        <p:spPr>
          <a:xfrm>
            <a:off x="4860000" y="1440000"/>
            <a:ext cx="3960242" cy="4680000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09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1196975"/>
            <a:ext cx="8064500" cy="2160017"/>
          </a:xfrm>
        </p:spPr>
        <p:txBody>
          <a:bodyPr lIns="72000" rIns="72000" anchor="b" anchorCtr="0">
            <a:no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9750" y="3645024"/>
            <a:ext cx="8064500" cy="1656184"/>
          </a:xfrm>
        </p:spPr>
        <p:txBody>
          <a:bodyPr lIns="72000" r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5218256"/>
            <a:ext cx="9288000" cy="17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 hasCustomPrompt="1"/>
          </p:nvPr>
        </p:nvSpPr>
        <p:spPr>
          <a:xfrm>
            <a:off x="-9246" y="-6037"/>
            <a:ext cx="9153245" cy="6852793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-9245" y="5197559"/>
            <a:ext cx="9162000" cy="166261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BE" dirty="0" smtClean="0"/>
              <a:t>Copy the large, bleu </a:t>
            </a:r>
            <a:r>
              <a:rPr lang="nl-BE" dirty="0" err="1" smtClean="0"/>
              <a:t>curved</a:t>
            </a:r>
            <a:r>
              <a:rPr lang="nl-BE" dirty="0" smtClean="0"/>
              <a:t> logo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2730292"/>
            <a:ext cx="8064500" cy="626701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 anchor="b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3645024"/>
            <a:ext cx="8064500" cy="472813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>
            <a:sp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5218256"/>
            <a:ext cx="9288000" cy="17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1700808"/>
            <a:ext cx="8064500" cy="1656184"/>
          </a:xfrm>
        </p:spPr>
        <p:txBody>
          <a:bodyPr lIns="72000" rIns="72000" anchor="b" anchorCtr="0">
            <a:noAutofit/>
          </a:bodyPr>
          <a:lstStyle>
            <a:lvl1pPr algn="l">
              <a:defRPr sz="3600" b="1" cap="none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8064500" cy="503833"/>
          </a:xfrm>
        </p:spPr>
        <p:txBody>
          <a:bodyPr lIns="72000" rIns="72000" anchor="b">
            <a:noAutofit/>
          </a:bodyPr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3591-0879-46AD-9582-0D174F07BD07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 smtClean="0">
                <a:solidFill>
                  <a:prstClr val="white"/>
                </a:solidFill>
              </a:rPr>
              <a:t>presentation</a:t>
            </a:r>
            <a:r>
              <a:rPr lang="nl-NL" dirty="0" smtClean="0">
                <a:solidFill>
                  <a:prstClr val="white"/>
                </a:solidFill>
              </a:rPr>
              <a:t> sample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196976"/>
            <a:ext cx="8064896" cy="4895850"/>
          </a:xfrm>
        </p:spPr>
        <p:txBody>
          <a:bodyPr/>
          <a:lstStyle>
            <a:lvl2pPr marL="216000" indent="-216000">
              <a:defRPr sz="2600"/>
            </a:lvl2pPr>
            <a:lvl3pPr marL="576000" indent="-216000">
              <a:defRPr sz="2400"/>
            </a:lvl3pPr>
            <a:lvl4pPr marL="936000" indent="-216000">
              <a:defRPr sz="2200"/>
            </a:lvl4pPr>
            <a:lvl5pPr marL="1296000" indent="-2160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246D-1F25-4C30-8500-32DDE63D39AA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196976"/>
            <a:ext cx="3960242" cy="4895849"/>
          </a:xfrm>
        </p:spPr>
        <p:txBody>
          <a:bodyPr/>
          <a:lstStyle>
            <a:lvl1pPr>
              <a:defRPr sz="2800"/>
            </a:lvl1pPr>
            <a:lvl2pPr marL="285750" indent="-285750">
              <a:defRPr sz="2400"/>
            </a:lvl2pPr>
            <a:lvl3pPr marL="538163" indent="-228600">
              <a:defRPr sz="2000"/>
            </a:lvl3pPr>
            <a:lvl4pPr marL="804863" indent="-228600">
              <a:defRPr sz="1800"/>
            </a:lvl4pPr>
            <a:lvl5pPr marL="1084263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4008" y="1196976"/>
            <a:ext cx="3960242" cy="4895849"/>
          </a:xfrm>
        </p:spPr>
        <p:txBody>
          <a:bodyPr/>
          <a:lstStyle>
            <a:lvl1pPr>
              <a:defRPr sz="2800"/>
            </a:lvl1pPr>
            <a:lvl2pPr marL="285750" indent="-285750">
              <a:defRPr sz="2400"/>
            </a:lvl2pPr>
            <a:lvl3pPr marL="538163" indent="-228600">
              <a:defRPr sz="2000"/>
            </a:lvl3pPr>
            <a:lvl4pPr marL="804863" indent="-228600">
              <a:defRPr sz="1800"/>
            </a:lvl4pPr>
            <a:lvl5pPr marL="1084263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A1FB-674A-4817-9225-B8C94CE5BF52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39552" y="1196975"/>
            <a:ext cx="3957836" cy="791865"/>
          </a:xfrm>
          <a:solidFill>
            <a:schemeClr val="accent4"/>
          </a:solidFill>
        </p:spPr>
        <p:txBody>
          <a:bodyPr lIns="72000" rIns="72000"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nl-NL" dirty="0" smtClean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9552" y="2060848"/>
            <a:ext cx="3957836" cy="4031977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 smtClean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96975"/>
            <a:ext cx="3959225" cy="791865"/>
          </a:xfrm>
          <a:solidFill>
            <a:schemeClr val="accent4"/>
          </a:solidFill>
        </p:spPr>
        <p:txBody>
          <a:bodyPr lIns="72000" rIns="72000"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nl-NL" dirty="0" smtClean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060848"/>
            <a:ext cx="3959225" cy="4031977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 smtClean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5F3B-B7AE-4DB5-9A74-D9CE43F9D19A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 hasCustomPrompt="1"/>
          </p:nvPr>
        </p:nvSpPr>
        <p:spPr>
          <a:xfrm>
            <a:off x="-9246" y="-6037"/>
            <a:ext cx="9153245" cy="6852793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-9245" y="5197559"/>
            <a:ext cx="9162000" cy="166261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BE" dirty="0" smtClean="0"/>
              <a:t>Copy the large, bleu </a:t>
            </a:r>
            <a:r>
              <a:rPr lang="nl-BE" dirty="0" err="1" smtClean="0"/>
              <a:t>curved</a:t>
            </a:r>
            <a:r>
              <a:rPr lang="nl-BE" dirty="0" smtClean="0"/>
              <a:t> logo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2730292"/>
            <a:ext cx="8064500" cy="626701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 anchor="b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39750" y="3645024"/>
            <a:ext cx="8064500" cy="472813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>
            <a:sp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5218256"/>
            <a:ext cx="9288000" cy="17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E53C-CBC2-4D0D-BE79-AC7B9332A2E4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D236E-6308-42DA-9521-065242E67706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5013176"/>
            <a:ext cx="8064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750" y="5590455"/>
            <a:ext cx="8064500" cy="411257"/>
          </a:xfrm>
        </p:spPr>
        <p:txBody>
          <a:bodyPr>
            <a:sp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nl-NL" dirty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DA56-D034-4608-9254-05EC00C23D20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545668" y="0"/>
            <a:ext cx="8058582" cy="49845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on the pictogram to insert an illustration, a graph, a table or a movie</a:t>
            </a:r>
          </a:p>
        </p:txBody>
      </p:sp>
    </p:spTree>
    <p:extLst>
      <p:ext uri="{BB962C8B-B14F-4D97-AF65-F5344CB8AC3E}">
        <p14:creationId xmlns:p14="http://schemas.microsoft.com/office/powerpoint/2010/main" val="16300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page zonder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9144000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 smtClean="0"/>
              <a:t>Copy the small bleu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voorbeeldpresentatie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5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</a:p>
          <a:p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 smtClean="0"/>
              <a:t>Copy the small bleu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9C03-3D12-4CEF-B48A-0BFA09CB6C9F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Ondertitel 2"/>
          <p:cNvSpPr>
            <a:spLocks noGrp="1"/>
          </p:cNvSpPr>
          <p:nvPr>
            <p:ph type="subTitle" idx="14" hasCustomPrompt="1"/>
          </p:nvPr>
        </p:nvSpPr>
        <p:spPr>
          <a:xfrm>
            <a:off x="539750" y="3645024"/>
            <a:ext cx="4032000" cy="472813"/>
          </a:xfrm>
          <a:solidFill>
            <a:schemeClr val="accent4">
              <a:alpha val="75000"/>
            </a:schemeClr>
          </a:solidFill>
        </p:spPr>
        <p:txBody>
          <a:bodyPr lIns="72000" tIns="36000" rIns="72000" bIns="36000">
            <a:sp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84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44008" y="0"/>
            <a:ext cx="4499992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 smtClean="0"/>
              <a:t>Copy the small bleu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voorbeeldpresentatie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3960000" cy="93610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4"/>
          </p:nvPr>
        </p:nvSpPr>
        <p:spPr>
          <a:xfrm>
            <a:off x="540000" y="1440000"/>
            <a:ext cx="3960242" cy="4860000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84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4499992" cy="67693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Click on the pictogram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image</a:t>
            </a: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24562"/>
            <a:ext cx="9162000" cy="8334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nl-BE" dirty="0" smtClean="0"/>
              <a:t>Copy the small bleu </a:t>
            </a:r>
            <a:r>
              <a:rPr lang="nl-BE" dirty="0" err="1" smtClean="0"/>
              <a:t>footer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another</a:t>
            </a:r>
            <a:r>
              <a:rPr lang="nl-BE" dirty="0" smtClean="0"/>
              <a:t> slide </a:t>
            </a:r>
            <a:r>
              <a:rPr lang="nl-BE" dirty="0" err="1" smtClean="0"/>
              <a:t>and</a:t>
            </a:r>
            <a:r>
              <a:rPr lang="nl-BE" dirty="0" smtClean="0"/>
              <a:t> paste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. Make </a:t>
            </a:r>
            <a:r>
              <a:rPr lang="nl-BE" dirty="0" err="1" smtClean="0"/>
              <a:t>sure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the picture is </a:t>
            </a:r>
            <a:r>
              <a:rPr lang="nl-BE" dirty="0" err="1" smtClean="0"/>
              <a:t>positioned</a:t>
            </a:r>
            <a:r>
              <a:rPr lang="nl-BE" dirty="0" smtClean="0"/>
              <a:t> </a:t>
            </a:r>
            <a:r>
              <a:rPr lang="nl-BE" dirty="0" err="1" smtClean="0"/>
              <a:t>behind</a:t>
            </a:r>
            <a:r>
              <a:rPr lang="nl-BE" dirty="0" smtClean="0"/>
              <a:t> the </a:t>
            </a:r>
            <a:r>
              <a:rPr lang="nl-BE" dirty="0" err="1" smtClean="0"/>
              <a:t>footer</a:t>
            </a:r>
            <a:r>
              <a:rPr lang="nl-BE" dirty="0" smtClean="0"/>
              <a:t>.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0A7-6202-4C5B-B798-73425609F823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voorbeeldpresentatie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860000" y="360000"/>
            <a:ext cx="3960000" cy="93610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4"/>
          </p:nvPr>
        </p:nvSpPr>
        <p:spPr>
          <a:xfrm>
            <a:off x="4860000" y="1440000"/>
            <a:ext cx="3960242" cy="4680000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29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1700808"/>
            <a:ext cx="8064500" cy="1656184"/>
          </a:xfrm>
        </p:spPr>
        <p:txBody>
          <a:bodyPr lIns="72000" rIns="72000" anchor="b" anchorCtr="0">
            <a:noAutofit/>
          </a:bodyPr>
          <a:lstStyle>
            <a:lvl1pPr algn="l">
              <a:defRPr sz="3600" b="1" cap="none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8064500" cy="503833"/>
          </a:xfrm>
        </p:spPr>
        <p:txBody>
          <a:bodyPr lIns="72000" rIns="72000" anchor="b">
            <a:noAutofit/>
          </a:bodyPr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3591-0879-46AD-9582-0D174F07BD07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 smtClean="0">
                <a:solidFill>
                  <a:prstClr val="white"/>
                </a:solidFill>
              </a:rPr>
              <a:t>presentation</a:t>
            </a:r>
            <a:r>
              <a:rPr lang="nl-NL" dirty="0" smtClean="0">
                <a:solidFill>
                  <a:prstClr val="white"/>
                </a:solidFill>
              </a:rPr>
              <a:t> sample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196976"/>
            <a:ext cx="8064896" cy="4895850"/>
          </a:xfrm>
        </p:spPr>
        <p:txBody>
          <a:bodyPr/>
          <a:lstStyle>
            <a:lvl2pPr marL="216000" indent="-216000">
              <a:defRPr sz="2600"/>
            </a:lvl2pPr>
            <a:lvl3pPr marL="576000" indent="-216000">
              <a:defRPr sz="2400"/>
            </a:lvl3pPr>
            <a:lvl4pPr marL="936000" indent="-216000">
              <a:defRPr sz="2200"/>
            </a:lvl4pPr>
            <a:lvl5pPr marL="1296000" indent="-2160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246D-1F25-4C30-8500-32DDE63D39AA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196976"/>
            <a:ext cx="3960242" cy="4895849"/>
          </a:xfrm>
        </p:spPr>
        <p:txBody>
          <a:bodyPr/>
          <a:lstStyle>
            <a:lvl1pPr>
              <a:defRPr sz="2800"/>
            </a:lvl1pPr>
            <a:lvl2pPr marL="285750" indent="-285750">
              <a:defRPr sz="2400"/>
            </a:lvl2pPr>
            <a:lvl3pPr marL="538163" indent="-228600">
              <a:defRPr sz="2000"/>
            </a:lvl3pPr>
            <a:lvl4pPr marL="804863" indent="-228600">
              <a:defRPr sz="1800"/>
            </a:lvl4pPr>
            <a:lvl5pPr marL="1084263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4008" y="1196976"/>
            <a:ext cx="3960242" cy="4895849"/>
          </a:xfrm>
        </p:spPr>
        <p:txBody>
          <a:bodyPr/>
          <a:lstStyle>
            <a:lvl1pPr>
              <a:defRPr sz="2800"/>
            </a:lvl1pPr>
            <a:lvl2pPr marL="285750" indent="-285750">
              <a:defRPr sz="2400"/>
            </a:lvl2pPr>
            <a:lvl3pPr marL="538163" indent="-228600">
              <a:defRPr sz="2000"/>
            </a:lvl3pPr>
            <a:lvl4pPr marL="804863" indent="-228600">
              <a:defRPr sz="1800"/>
            </a:lvl4pPr>
            <a:lvl5pPr marL="1084263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FA1FB-674A-4817-9225-B8C94CE5BF52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39552" y="1196975"/>
            <a:ext cx="3957836" cy="791865"/>
          </a:xfrm>
          <a:solidFill>
            <a:schemeClr val="accent4"/>
          </a:solidFill>
        </p:spPr>
        <p:txBody>
          <a:bodyPr lIns="72000" rIns="72000"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nl-NL" dirty="0" smtClean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9552" y="2060848"/>
            <a:ext cx="3957836" cy="4031977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 smtClean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96975"/>
            <a:ext cx="3959225" cy="791865"/>
          </a:xfrm>
          <a:solidFill>
            <a:schemeClr val="accent4"/>
          </a:solidFill>
        </p:spPr>
        <p:txBody>
          <a:bodyPr lIns="72000" rIns="72000"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nl-NL" dirty="0" smtClean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060848"/>
            <a:ext cx="3959225" cy="4031977"/>
          </a:xfrm>
        </p:spPr>
        <p:txBody>
          <a:bodyPr/>
          <a:lstStyle>
            <a:lvl1pPr>
              <a:defRPr sz="2400"/>
            </a:lvl1pPr>
            <a:lvl2pPr marL="285750" indent="-285750">
              <a:defRPr sz="2000"/>
            </a:lvl2pPr>
            <a:lvl3pPr marL="538163" indent="-228600">
              <a:defRPr sz="1800"/>
            </a:lvl3pPr>
            <a:lvl4pPr marL="804863" indent="-228600">
              <a:defRPr sz="1600"/>
            </a:lvl4pPr>
            <a:lvl5pPr marL="1084263" indent="-2286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 smtClean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5F3B-B7AE-4DB5-9A74-D9CE43F9D19A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DE53C-CBC2-4D0D-BE79-AC7B9332A2E4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D236E-6308-42DA-9521-065242E67706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562"/>
            <a:ext cx="9162000" cy="8350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5013176"/>
            <a:ext cx="8064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750" y="5590455"/>
            <a:ext cx="8064500" cy="411257"/>
          </a:xfrm>
        </p:spPr>
        <p:txBody>
          <a:bodyPr>
            <a:sp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nl-NL" dirty="0" smtClean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DA56-D034-4608-9254-05EC00C23D20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545668" y="0"/>
            <a:ext cx="8058582" cy="498457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on the pictogram to insert an illustration, a graph, a table or a movie</a:t>
            </a:r>
          </a:p>
        </p:txBody>
      </p:sp>
    </p:spTree>
    <p:extLst>
      <p:ext uri="{BB962C8B-B14F-4D97-AF65-F5344CB8AC3E}">
        <p14:creationId xmlns:p14="http://schemas.microsoft.com/office/powerpoint/2010/main" val="13685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 vert="horz" lIns="0" tIns="36000" rIns="0" bIns="3600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9552" y="1196976"/>
            <a:ext cx="8064896" cy="4895850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/>
          <a:p>
            <a:pPr lvl="0"/>
            <a:r>
              <a:rPr lang="en-US" dirty="0" smtClean="0"/>
              <a:t>Click to edit Master text style</a:t>
            </a:r>
            <a:r>
              <a:rPr lang="en-GB" noProof="0" dirty="0" smtClean="0"/>
              <a:t>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236296" y="6327740"/>
            <a:ext cx="1008112" cy="227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387B45-9DD3-490C-941E-7E9FB03FF3E2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220072" y="6562118"/>
            <a:ext cx="3024336" cy="20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-4356" y="6602881"/>
            <a:ext cx="461556" cy="257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5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712788" indent="-28575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84263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433513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797050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64896" cy="936105"/>
          </a:xfrm>
          <a:prstGeom prst="rect">
            <a:avLst/>
          </a:prstGeom>
        </p:spPr>
        <p:txBody>
          <a:bodyPr vert="horz" lIns="0" tIns="36000" rIns="0" bIns="3600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9552" y="1196976"/>
            <a:ext cx="8064896" cy="4895850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/>
          <a:p>
            <a:pPr lvl="0"/>
            <a:r>
              <a:rPr lang="en-US" dirty="0" smtClean="0"/>
              <a:t>Click to edit Master text style</a:t>
            </a:r>
            <a:r>
              <a:rPr lang="en-GB" noProof="0" dirty="0" smtClean="0"/>
              <a:t>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236296" y="6327740"/>
            <a:ext cx="1008112" cy="227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387B45-9DD3-490C-941E-7E9FB03FF3E2}" type="datetime1">
              <a:rPr lang="nl-NL" smtClean="0">
                <a:solidFill>
                  <a:prstClr val="white"/>
                </a:solidFill>
              </a:rPr>
              <a:pPr/>
              <a:t>7-12-2016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220072" y="6562118"/>
            <a:ext cx="3024336" cy="20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nl-NL" smtClean="0">
                <a:solidFill>
                  <a:prstClr val="white"/>
                </a:solidFill>
              </a:rPr>
              <a:t>presentation sample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-4356" y="6602881"/>
            <a:ext cx="461556" cy="2572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‹#›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5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712788" indent="-28575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84263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433513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797050" indent="-228600" algn="l" defTabSz="914400" rtl="0" eaLnBrk="1" latinLnBrk="0" hangingPunct="1">
        <a:spcBef>
          <a:spcPct val="20000"/>
        </a:spcBef>
        <a:buSzPct val="8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807270" y="322888"/>
            <a:ext cx="7520212" cy="2288694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nl-BE" b="0" dirty="0" err="1" smtClean="0"/>
              <a:t>Hybrid</a:t>
            </a:r>
            <a:r>
              <a:rPr lang="nl-BE" b="0" dirty="0" smtClean="0"/>
              <a:t> </a:t>
            </a:r>
            <a:r>
              <a:rPr lang="nl-BE" b="0" dirty="0" err="1" smtClean="0"/>
              <a:t>governance</a:t>
            </a:r>
            <a:r>
              <a:rPr lang="nl-BE" b="0" dirty="0" smtClean="0"/>
              <a:t> in </a:t>
            </a:r>
            <a:r>
              <a:rPr lang="nl-BE" b="0" dirty="0" err="1" smtClean="0"/>
              <a:t>Congo’s</a:t>
            </a:r>
            <a:r>
              <a:rPr lang="nl-BE" b="0" dirty="0" smtClean="0"/>
              <a:t> large-</a:t>
            </a:r>
            <a:r>
              <a:rPr lang="nl-BE" b="0" dirty="0" err="1" smtClean="0"/>
              <a:t>scale</a:t>
            </a:r>
            <a:r>
              <a:rPr lang="nl-BE" b="0" dirty="0" smtClean="0"/>
              <a:t> gold </a:t>
            </a:r>
            <a:r>
              <a:rPr lang="nl-BE" b="0" dirty="0" err="1" smtClean="0"/>
              <a:t>mining</a:t>
            </a:r>
            <a:r>
              <a:rPr lang="nl-BE" b="0" dirty="0" smtClean="0"/>
              <a:t> </a:t>
            </a:r>
            <a:r>
              <a:rPr lang="nl-BE" b="0" dirty="0" err="1" smtClean="0"/>
              <a:t>concessions</a:t>
            </a:r>
            <a:r>
              <a:rPr lang="nl-BE" sz="4400" b="0" dirty="0" smtClean="0"/>
              <a:t/>
            </a:r>
            <a:br>
              <a:rPr lang="nl-BE" sz="4400" b="0" dirty="0" smtClean="0"/>
            </a:br>
            <a:r>
              <a:rPr lang="nl-BE" sz="1800" b="0" dirty="0" smtClean="0"/>
              <a:t/>
            </a:r>
            <a:br>
              <a:rPr lang="nl-BE" sz="1800" b="0" dirty="0" smtClean="0"/>
            </a:br>
            <a:r>
              <a:rPr lang="nl-BE" sz="1800" b="0" dirty="0" smtClean="0"/>
              <a:t>Sara Geenen</a:t>
            </a:r>
            <a:br>
              <a:rPr lang="nl-BE" sz="1800" b="0" dirty="0" smtClean="0"/>
            </a:br>
            <a:r>
              <a:rPr lang="nl-BE" sz="1800" b="0" dirty="0" smtClean="0"/>
              <a:t>Conference </a:t>
            </a:r>
            <a:r>
              <a:rPr lang="nl-BE" sz="1800" b="0" dirty="0" err="1" smtClean="0"/>
              <a:t>Transition</a:t>
            </a:r>
            <a:r>
              <a:rPr lang="nl-BE" sz="1800" b="0" dirty="0" smtClean="0"/>
              <a:t> </a:t>
            </a:r>
            <a:r>
              <a:rPr lang="nl-BE" sz="1800" b="0" dirty="0" err="1" smtClean="0"/>
              <a:t>and</a:t>
            </a:r>
            <a:r>
              <a:rPr lang="nl-BE" sz="1800" b="0" dirty="0" smtClean="0"/>
              <a:t> </a:t>
            </a:r>
            <a:r>
              <a:rPr lang="nl-BE" sz="1800" b="0" dirty="0" err="1" smtClean="0"/>
              <a:t>Local</a:t>
            </a:r>
            <a:r>
              <a:rPr lang="nl-BE" sz="1800" b="0" dirty="0" smtClean="0"/>
              <a:t> Development in </a:t>
            </a:r>
            <a:r>
              <a:rPr lang="nl-BE" sz="1800" b="0" dirty="0" err="1" smtClean="0"/>
              <a:t>Eastern</a:t>
            </a:r>
            <a:r>
              <a:rPr lang="nl-BE" sz="1800" b="0" dirty="0" smtClean="0"/>
              <a:t> DRC, 8-10 December 2016</a:t>
            </a:r>
            <a:endParaRPr lang="nl-BE" sz="18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09" y="5229200"/>
            <a:ext cx="9288016" cy="1739135"/>
          </a:xfrm>
          <a:prstGeom prst="rect">
            <a:avLst/>
          </a:prstGeom>
        </p:spPr>
      </p:pic>
      <p:sp>
        <p:nvSpPr>
          <p:cNvPr id="7" name="Ondertitel 4"/>
          <p:cNvSpPr txBox="1">
            <a:spLocks/>
          </p:cNvSpPr>
          <p:nvPr/>
        </p:nvSpPr>
        <p:spPr>
          <a:xfrm>
            <a:off x="4644007" y="6121914"/>
            <a:ext cx="4248373" cy="318924"/>
          </a:xfrm>
          <a:prstGeom prst="rect">
            <a:avLst/>
          </a:prstGeom>
          <a:solidFill>
            <a:schemeClr val="tx2">
              <a:alpha val="75000"/>
            </a:schemeClr>
          </a:solidFill>
        </p:spPr>
        <p:txBody>
          <a:bodyPr vert="horz" wrap="square" lIns="72000" tIns="36000" rIns="72000" bIns="3600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85000"/>
              <a:buFont typeface="Wingdings" panose="05000000000000000000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SzPct val="85000"/>
              <a:buFont typeface="Wingdings" panose="05000000000000000000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8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8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nl-BE" sz="16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401" y="6176353"/>
            <a:ext cx="3024336" cy="6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196976"/>
            <a:ext cx="8064698" cy="4895849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err="1" smtClean="0"/>
              <a:t>Company-community</a:t>
            </a:r>
            <a:r>
              <a:rPr lang="fr-FR" dirty="0" smtClean="0"/>
              <a:t> </a:t>
            </a:r>
            <a:r>
              <a:rPr lang="fr-FR" dirty="0" err="1" smtClean="0"/>
              <a:t>encounters</a:t>
            </a:r>
            <a:r>
              <a:rPr lang="fr-FR" dirty="0" smtClean="0"/>
              <a:t> </a:t>
            </a:r>
            <a:r>
              <a:rPr lang="fr-FR" dirty="0" err="1" smtClean="0"/>
              <a:t>characterized</a:t>
            </a:r>
            <a:r>
              <a:rPr lang="fr-FR" dirty="0" smtClean="0"/>
              <a:t> by </a:t>
            </a:r>
            <a:r>
              <a:rPr lang="fr-FR" b="1" dirty="0" err="1" smtClean="0"/>
              <a:t>conflict</a:t>
            </a:r>
            <a:r>
              <a:rPr lang="fr-FR" dirty="0" smtClean="0"/>
              <a:t> or </a:t>
            </a:r>
            <a:r>
              <a:rPr lang="fr-FR" b="1" dirty="0" smtClean="0"/>
              <a:t>collaboration</a:t>
            </a:r>
            <a:r>
              <a:rPr lang="fr-FR" dirty="0" smtClean="0"/>
              <a:t>, </a:t>
            </a:r>
            <a:r>
              <a:rPr lang="fr-FR" dirty="0" err="1" smtClean="0"/>
              <a:t>depending</a:t>
            </a:r>
            <a:r>
              <a:rPr lang="fr-FR" dirty="0" smtClean="0"/>
              <a:t> on</a:t>
            </a:r>
          </a:p>
          <a:p>
            <a:endParaRPr lang="fr-FR" dirty="0" smtClean="0"/>
          </a:p>
          <a:p>
            <a:pPr marL="342900" indent="-342900">
              <a:buFontTx/>
              <a:buAutoNum type="arabicPeriod"/>
            </a:pPr>
            <a:r>
              <a:rPr lang="fr-FR" dirty="0" err="1"/>
              <a:t>Geology</a:t>
            </a:r>
            <a:r>
              <a:rPr lang="fr-FR" dirty="0"/>
              <a:t>, </a:t>
            </a:r>
            <a:r>
              <a:rPr lang="fr-FR" dirty="0" err="1"/>
              <a:t>ecology</a:t>
            </a:r>
            <a:r>
              <a:rPr lang="fr-FR" dirty="0"/>
              <a:t> and </a:t>
            </a:r>
            <a:r>
              <a:rPr lang="fr-FR" dirty="0" err="1"/>
              <a:t>economy</a:t>
            </a:r>
            <a:r>
              <a:rPr lang="fr-FR" dirty="0"/>
              <a:t> of </a:t>
            </a:r>
            <a:r>
              <a:rPr lang="fr-FR" dirty="0" err="1"/>
              <a:t>mining</a:t>
            </a:r>
            <a:r>
              <a:rPr lang="fr-FR" dirty="0"/>
              <a:t> </a:t>
            </a:r>
            <a:r>
              <a:rPr lang="fr-FR" dirty="0" err="1"/>
              <a:t>project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 smtClean="0"/>
              <a:t>Intra-</a:t>
            </a:r>
            <a:r>
              <a:rPr lang="fr-FR" dirty="0" err="1" smtClean="0"/>
              <a:t>community</a:t>
            </a:r>
            <a:r>
              <a:rPr lang="fr-FR" dirty="0" smtClean="0"/>
              <a:t> </a:t>
            </a:r>
            <a:r>
              <a:rPr lang="fr-FR" dirty="0" err="1" smtClean="0"/>
              <a:t>diversity</a:t>
            </a:r>
            <a:endParaRPr lang="fr-FR" dirty="0" smtClean="0"/>
          </a:p>
          <a:p>
            <a:pPr marL="342900" indent="-342900">
              <a:buAutoNum type="arabicPeriod"/>
            </a:pPr>
            <a:r>
              <a:rPr lang="fr-FR" dirty="0" smtClean="0"/>
              <a:t>Local </a:t>
            </a:r>
            <a:r>
              <a:rPr lang="fr-FR" dirty="0"/>
              <a:t>and national </a:t>
            </a:r>
            <a:r>
              <a:rPr lang="fr-FR" dirty="0" err="1"/>
              <a:t>politics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 err="1" smtClean="0"/>
              <a:t>Individual</a:t>
            </a:r>
            <a:r>
              <a:rPr lang="fr-FR" dirty="0" smtClean="0"/>
              <a:t> practices and </a:t>
            </a:r>
            <a:r>
              <a:rPr lang="fr-FR" dirty="0" err="1" smtClean="0"/>
              <a:t>company</a:t>
            </a:r>
            <a:r>
              <a:rPr lang="fr-FR" dirty="0" smtClean="0"/>
              <a:t> </a:t>
            </a:r>
            <a:r>
              <a:rPr lang="fr-FR" dirty="0" err="1" smtClean="0"/>
              <a:t>policies</a:t>
            </a:r>
            <a:r>
              <a:rPr lang="fr-FR" dirty="0" smtClean="0"/>
              <a:t> 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10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0726" y="260871"/>
            <a:ext cx="8064896" cy="936105"/>
          </a:xfrm>
          <a:prstGeom prst="rect">
            <a:avLst/>
          </a:prstGeom>
        </p:spPr>
        <p:txBody>
          <a:bodyPr vert="horz" lIns="0" tIns="36000" rIns="0" bIns="360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cap="small" dirty="0" smtClean="0"/>
              <a:t>Analysis</a:t>
            </a:r>
            <a:endParaRPr lang="en-GB" cap="small" dirty="0"/>
          </a:p>
        </p:txBody>
      </p:sp>
    </p:spTree>
    <p:extLst>
      <p:ext uri="{BB962C8B-B14F-4D97-AF65-F5344CB8AC3E}">
        <p14:creationId xmlns:p14="http://schemas.microsoft.com/office/powerpoint/2010/main" val="251864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99" r="3432"/>
          <a:stretch/>
        </p:blipFill>
        <p:spPr>
          <a:xfrm>
            <a:off x="-36512" y="0"/>
            <a:ext cx="9289032" cy="6860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800" cap="small" dirty="0" err="1" smtClean="0">
                <a:solidFill>
                  <a:schemeClr val="bg1"/>
                </a:solidFill>
              </a:rPr>
              <a:t>Geology</a:t>
            </a:r>
            <a:r>
              <a:rPr lang="nl-BE" sz="2800" cap="small" dirty="0" smtClean="0">
                <a:solidFill>
                  <a:schemeClr val="bg1"/>
                </a:solidFill>
              </a:rPr>
              <a:t>, </a:t>
            </a:r>
            <a:r>
              <a:rPr lang="nl-BE" sz="2800" cap="small" dirty="0" err="1" smtClean="0">
                <a:solidFill>
                  <a:schemeClr val="bg1"/>
                </a:solidFill>
              </a:rPr>
              <a:t>ecology</a:t>
            </a:r>
            <a:r>
              <a:rPr lang="nl-BE" sz="2800" cap="small" dirty="0" smtClean="0">
                <a:solidFill>
                  <a:schemeClr val="bg1"/>
                </a:solidFill>
              </a:rPr>
              <a:t> </a:t>
            </a:r>
            <a:r>
              <a:rPr lang="nl-BE" sz="2800" cap="small" dirty="0" err="1" smtClean="0">
                <a:solidFill>
                  <a:schemeClr val="bg1"/>
                </a:solidFill>
              </a:rPr>
              <a:t>and</a:t>
            </a:r>
            <a:r>
              <a:rPr lang="nl-BE" sz="2800" cap="small" dirty="0" smtClean="0">
                <a:solidFill>
                  <a:schemeClr val="bg1"/>
                </a:solidFill>
              </a:rPr>
              <a:t> </a:t>
            </a:r>
            <a:r>
              <a:rPr lang="nl-BE" sz="2800" cap="small" dirty="0" err="1" smtClean="0">
                <a:solidFill>
                  <a:schemeClr val="bg1"/>
                </a:solidFill>
              </a:rPr>
              <a:t>economy</a:t>
            </a:r>
            <a:r>
              <a:rPr lang="nl-BE" sz="2800" cap="small" dirty="0" smtClean="0">
                <a:solidFill>
                  <a:schemeClr val="bg1"/>
                </a:solidFill>
              </a:rPr>
              <a:t> of the </a:t>
            </a:r>
            <a:r>
              <a:rPr lang="nl-BE" sz="2800" cap="small" dirty="0" err="1" smtClean="0">
                <a:solidFill>
                  <a:schemeClr val="bg1"/>
                </a:solidFill>
              </a:rPr>
              <a:t>mining</a:t>
            </a:r>
            <a:r>
              <a:rPr lang="nl-BE" sz="2800" cap="small" dirty="0" smtClean="0">
                <a:solidFill>
                  <a:schemeClr val="bg1"/>
                </a:solidFill>
              </a:rPr>
              <a:t> project</a:t>
            </a:r>
            <a:endParaRPr lang="en-GB" sz="2800" cap="small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645333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schemeClr val="bg1"/>
                </a:solidFill>
              </a:rPr>
              <a:t>Source: www.banro.com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smtClean="0"/>
              <a:t>Intra-community </a:t>
            </a:r>
            <a:r>
              <a:rPr lang="nl-BE" cap="small" dirty="0" err="1" smtClean="0"/>
              <a:t>diversity</a:t>
            </a:r>
            <a:endParaRPr lang="en-GB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err="1" smtClean="0"/>
              <a:t>Artisanal</a:t>
            </a:r>
            <a:r>
              <a:rPr lang="nl-BE" dirty="0" smtClean="0"/>
              <a:t> </a:t>
            </a:r>
            <a:r>
              <a:rPr lang="nl-BE" dirty="0" err="1" smtClean="0"/>
              <a:t>miners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12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smtClean="0"/>
              <a:t>Intra-community </a:t>
            </a:r>
            <a:r>
              <a:rPr lang="nl-BE" cap="small" dirty="0" err="1" smtClean="0"/>
              <a:t>diversity</a:t>
            </a:r>
            <a:endParaRPr lang="en-GB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err="1" smtClean="0"/>
              <a:t>Artisanal</a:t>
            </a:r>
            <a:r>
              <a:rPr lang="nl-BE" dirty="0" smtClean="0"/>
              <a:t> </a:t>
            </a:r>
            <a:r>
              <a:rPr lang="nl-BE" dirty="0" err="1" smtClean="0"/>
              <a:t>miners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13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895" y="2183310"/>
            <a:ext cx="1015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schemeClr val="tx2"/>
                </a:solidFill>
              </a:rPr>
              <a:t>Other</a:t>
            </a:r>
            <a:r>
              <a:rPr lang="nl-BE" dirty="0" smtClean="0">
                <a:solidFill>
                  <a:schemeClr val="tx2"/>
                </a:solidFill>
              </a:rPr>
              <a:t> </a:t>
            </a:r>
            <a:r>
              <a:rPr lang="nl-BE" dirty="0" err="1" smtClean="0">
                <a:solidFill>
                  <a:schemeClr val="tx2"/>
                </a:solidFill>
              </a:rPr>
              <a:t>mining</a:t>
            </a:r>
            <a:r>
              <a:rPr lang="nl-BE" dirty="0" smtClean="0">
                <a:solidFill>
                  <a:schemeClr val="tx2"/>
                </a:solidFill>
              </a:rPr>
              <a:t> sites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9871" y="1838086"/>
            <a:ext cx="197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tx2"/>
                </a:solidFill>
              </a:rPr>
              <a:t>ZEA </a:t>
            </a:r>
            <a:r>
              <a:rPr lang="nl-BE" dirty="0" err="1" smtClean="0">
                <a:solidFill>
                  <a:schemeClr val="tx2"/>
                </a:solidFill>
              </a:rPr>
              <a:t>Matete</a:t>
            </a:r>
            <a:r>
              <a:rPr lang="nl-BE" dirty="0" smtClean="0">
                <a:solidFill>
                  <a:schemeClr val="tx2"/>
                </a:solidFill>
              </a:rPr>
              <a:t> </a:t>
            </a:r>
            <a:r>
              <a:rPr lang="nl-BE" dirty="0" err="1" smtClean="0">
                <a:solidFill>
                  <a:schemeClr val="tx2"/>
                </a:solidFill>
              </a:rPr>
              <a:t>cooperative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1874" y="2559085"/>
            <a:ext cx="162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schemeClr val="tx2"/>
                </a:solidFill>
              </a:rPr>
              <a:t>Other</a:t>
            </a:r>
            <a:r>
              <a:rPr lang="nl-BE" dirty="0" smtClean="0">
                <a:solidFill>
                  <a:schemeClr val="tx2"/>
                </a:solidFill>
              </a:rPr>
              <a:t> </a:t>
            </a:r>
            <a:r>
              <a:rPr lang="nl-BE" dirty="0" err="1" smtClean="0">
                <a:solidFill>
                  <a:schemeClr val="tx2"/>
                </a:solidFill>
              </a:rPr>
              <a:t>activities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0089" y="1857968"/>
            <a:ext cx="197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tx2"/>
                </a:solidFill>
              </a:rPr>
              <a:t>Continue as </a:t>
            </a:r>
            <a:r>
              <a:rPr lang="nl-BE" dirty="0" err="1" smtClean="0">
                <a:solidFill>
                  <a:schemeClr val="tx2"/>
                </a:solidFill>
              </a:rPr>
              <a:t>illegal</a:t>
            </a:r>
            <a:r>
              <a:rPr lang="nl-BE" dirty="0" smtClean="0">
                <a:solidFill>
                  <a:schemeClr val="tx2"/>
                </a:solidFill>
              </a:rPr>
              <a:t> </a:t>
            </a:r>
            <a:r>
              <a:rPr lang="nl-BE" dirty="0" err="1" smtClean="0">
                <a:solidFill>
                  <a:schemeClr val="tx2"/>
                </a:solidFill>
              </a:rPr>
              <a:t>miners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156497" y="1762072"/>
            <a:ext cx="45719" cy="421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/>
          <p:cNvSpPr/>
          <p:nvPr/>
        </p:nvSpPr>
        <p:spPr>
          <a:xfrm>
            <a:off x="2454149" y="1740014"/>
            <a:ext cx="45719" cy="421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1703485" y="1745237"/>
            <a:ext cx="45719" cy="807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03848" y="1412776"/>
            <a:ext cx="1296144" cy="349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8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smtClean="0"/>
              <a:t>Intra-community </a:t>
            </a:r>
            <a:r>
              <a:rPr lang="nl-BE" cap="small" dirty="0" err="1" smtClean="0"/>
              <a:t>diversity</a:t>
            </a:r>
            <a:endParaRPr lang="en-GB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err="1" smtClean="0"/>
              <a:t>Cooperatives</a:t>
            </a:r>
            <a:endParaRPr lang="nl-B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14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42" y="2465265"/>
            <a:ext cx="4320480" cy="3771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222" y="2617641"/>
            <a:ext cx="4176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</a:rPr>
              <a:t>“That </a:t>
            </a:r>
            <a:r>
              <a:rPr lang="en-GB" sz="2400" dirty="0">
                <a:solidFill>
                  <a:schemeClr val="tx2"/>
                </a:solidFill>
              </a:rPr>
              <a:t>is when the white people </a:t>
            </a:r>
            <a:r>
              <a:rPr lang="en-GB" sz="2400" dirty="0" smtClean="0">
                <a:solidFill>
                  <a:schemeClr val="tx2"/>
                </a:solidFill>
              </a:rPr>
              <a:t>came </a:t>
            </a:r>
            <a:r>
              <a:rPr lang="en-GB" sz="2400" dirty="0">
                <a:solidFill>
                  <a:schemeClr val="tx2"/>
                </a:solidFill>
              </a:rPr>
              <a:t>with their promises: we will come with machines for exploitation , for processing, and we will buy your </a:t>
            </a:r>
            <a:r>
              <a:rPr lang="en-GB" sz="2400" dirty="0" smtClean="0">
                <a:solidFill>
                  <a:schemeClr val="tx2"/>
                </a:solidFill>
              </a:rPr>
              <a:t>gold</a:t>
            </a:r>
            <a:r>
              <a:rPr lang="en-GB" sz="2400" dirty="0">
                <a:solidFill>
                  <a:schemeClr val="tx2"/>
                </a:solidFill>
              </a:rPr>
              <a:t>. We accepted. But they left and never came back. When you speak to them, they will say that they gave us a lot. All lies</a:t>
            </a:r>
            <a:r>
              <a:rPr lang="en-GB" sz="2400" dirty="0" smtClean="0">
                <a:solidFill>
                  <a:schemeClr val="tx2"/>
                </a:solidFill>
              </a:rPr>
              <a:t>!”</a:t>
            </a:r>
          </a:p>
          <a:p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" y="-1089"/>
            <a:ext cx="9148356" cy="686126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15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1952" y="269032"/>
            <a:ext cx="8064896" cy="936105"/>
          </a:xfrm>
          <a:prstGeom prst="rect">
            <a:avLst/>
          </a:prstGeom>
        </p:spPr>
        <p:txBody>
          <a:bodyPr vert="horz" lIns="0" tIns="36000" rIns="0" bIns="360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cap="small" dirty="0" err="1" smtClean="0">
                <a:solidFill>
                  <a:srgbClr val="004466"/>
                </a:solidFill>
              </a:rPr>
              <a:t>Local</a:t>
            </a:r>
            <a:r>
              <a:rPr lang="nl-BE" cap="small" dirty="0" smtClean="0">
                <a:solidFill>
                  <a:srgbClr val="004466"/>
                </a:solidFill>
              </a:rPr>
              <a:t> </a:t>
            </a:r>
            <a:r>
              <a:rPr lang="nl-BE" cap="small" dirty="0" err="1" smtClean="0">
                <a:solidFill>
                  <a:srgbClr val="004466"/>
                </a:solidFill>
              </a:rPr>
              <a:t>and</a:t>
            </a:r>
            <a:r>
              <a:rPr lang="nl-BE" cap="small" dirty="0" smtClean="0">
                <a:solidFill>
                  <a:srgbClr val="004466"/>
                </a:solidFill>
              </a:rPr>
              <a:t> </a:t>
            </a:r>
            <a:r>
              <a:rPr lang="nl-BE" cap="small" dirty="0" err="1" smtClean="0">
                <a:solidFill>
                  <a:srgbClr val="004466"/>
                </a:solidFill>
              </a:rPr>
              <a:t>national</a:t>
            </a:r>
            <a:r>
              <a:rPr lang="nl-BE" cap="small" dirty="0" smtClean="0">
                <a:solidFill>
                  <a:srgbClr val="004466"/>
                </a:solidFill>
              </a:rPr>
              <a:t> politics</a:t>
            </a:r>
            <a:endParaRPr lang="en-GB" cap="small" dirty="0">
              <a:solidFill>
                <a:srgbClr val="004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6" y="2811"/>
            <a:ext cx="9148356" cy="6854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err="1" smtClean="0">
                <a:solidFill>
                  <a:schemeClr val="bg1"/>
                </a:solidFill>
              </a:rPr>
              <a:t>Individual</a:t>
            </a:r>
            <a:r>
              <a:rPr lang="nl-BE" cap="small" dirty="0" smtClean="0">
                <a:solidFill>
                  <a:schemeClr val="bg1"/>
                </a:solidFill>
              </a:rPr>
              <a:t> </a:t>
            </a:r>
            <a:r>
              <a:rPr lang="nl-BE" cap="small" dirty="0" err="1" smtClean="0">
                <a:solidFill>
                  <a:schemeClr val="bg1"/>
                </a:solidFill>
              </a:rPr>
              <a:t>practices</a:t>
            </a:r>
            <a:r>
              <a:rPr lang="nl-BE" cap="small" dirty="0" smtClean="0">
                <a:solidFill>
                  <a:schemeClr val="bg1"/>
                </a:solidFill>
              </a:rPr>
              <a:t> </a:t>
            </a:r>
            <a:r>
              <a:rPr lang="nl-BE" cap="small" dirty="0" err="1" smtClean="0">
                <a:solidFill>
                  <a:schemeClr val="bg1"/>
                </a:solidFill>
              </a:rPr>
              <a:t>and</a:t>
            </a:r>
            <a:r>
              <a:rPr lang="nl-BE" cap="small" dirty="0" smtClean="0">
                <a:solidFill>
                  <a:schemeClr val="bg1"/>
                </a:solidFill>
              </a:rPr>
              <a:t> company </a:t>
            </a:r>
            <a:r>
              <a:rPr lang="nl-BE" cap="small" dirty="0" err="1" smtClean="0">
                <a:solidFill>
                  <a:schemeClr val="bg1"/>
                </a:solidFill>
              </a:rPr>
              <a:t>policies</a:t>
            </a:r>
            <a:endParaRPr lang="en-GB" cap="small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629351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prstClr val="white"/>
                </a:solidFill>
              </a:rPr>
              <a:t>Picture www.banro.com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6" y="2811"/>
            <a:ext cx="9148356" cy="6854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err="1" smtClean="0">
                <a:solidFill>
                  <a:schemeClr val="bg1"/>
                </a:solidFill>
              </a:rPr>
              <a:t>Individual</a:t>
            </a:r>
            <a:r>
              <a:rPr lang="nl-BE" cap="small" dirty="0" smtClean="0">
                <a:solidFill>
                  <a:schemeClr val="bg1"/>
                </a:solidFill>
              </a:rPr>
              <a:t> </a:t>
            </a:r>
            <a:r>
              <a:rPr lang="nl-BE" cap="small" dirty="0" err="1" smtClean="0">
                <a:solidFill>
                  <a:schemeClr val="bg1"/>
                </a:solidFill>
              </a:rPr>
              <a:t>practices</a:t>
            </a:r>
            <a:r>
              <a:rPr lang="nl-BE" cap="small" dirty="0" smtClean="0">
                <a:solidFill>
                  <a:schemeClr val="bg1"/>
                </a:solidFill>
              </a:rPr>
              <a:t> </a:t>
            </a:r>
            <a:r>
              <a:rPr lang="nl-BE" cap="small" dirty="0" err="1" smtClean="0">
                <a:solidFill>
                  <a:schemeClr val="bg1"/>
                </a:solidFill>
              </a:rPr>
              <a:t>and</a:t>
            </a:r>
            <a:r>
              <a:rPr lang="nl-BE" cap="small" dirty="0" smtClean="0">
                <a:solidFill>
                  <a:schemeClr val="bg1"/>
                </a:solidFill>
              </a:rPr>
              <a:t> company </a:t>
            </a:r>
            <a:r>
              <a:rPr lang="nl-BE" cap="small" dirty="0" err="1" smtClean="0">
                <a:solidFill>
                  <a:schemeClr val="bg1"/>
                </a:solidFill>
              </a:rPr>
              <a:t>policies</a:t>
            </a:r>
            <a:endParaRPr lang="en-GB" cap="small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5217" y="3116395"/>
            <a:ext cx="3960242" cy="3422902"/>
          </a:xfrm>
          <a:solidFill>
            <a:schemeClr val="bg2">
              <a:alpha val="75000"/>
            </a:schemeClr>
          </a:solidFill>
        </p:spPr>
        <p:txBody>
          <a:bodyPr/>
          <a:lstStyle/>
          <a:p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910" y="3116395"/>
            <a:ext cx="3744218" cy="3300666"/>
          </a:xfrm>
        </p:spPr>
        <p:txBody>
          <a:bodyPr/>
          <a:lstStyle/>
          <a:p>
            <a:r>
              <a:rPr lang="en-GB" sz="2400" dirty="0" smtClean="0"/>
              <a:t>"</a:t>
            </a:r>
            <a:r>
              <a:rPr lang="en-GB" sz="2400" dirty="0"/>
              <a:t>They are smart. Whenever they have trouble with the population, they identify the main trouble maker and quickly call him in order to buy him off. </a:t>
            </a:r>
            <a:r>
              <a:rPr lang="en-GB" sz="2400" dirty="0" smtClean="0"/>
              <a:t>Try </a:t>
            </a:r>
            <a:r>
              <a:rPr lang="en-GB" sz="2400" dirty="0"/>
              <a:t>to organize a march against </a:t>
            </a:r>
            <a:r>
              <a:rPr lang="en-GB" sz="2400" dirty="0" err="1"/>
              <a:t>Banro</a:t>
            </a:r>
            <a:r>
              <a:rPr lang="en-GB" sz="2400" dirty="0"/>
              <a:t> today, tomorrow they will give you a job</a:t>
            </a:r>
            <a:r>
              <a:rPr lang="en-GB" sz="2400" dirty="0" smtClean="0"/>
              <a:t>”. 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17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629351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prstClr val="white"/>
                </a:solidFill>
              </a:rPr>
              <a:t>Picture www.banro.com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" y="0"/>
            <a:ext cx="9353666" cy="70152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18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856206" y="332656"/>
            <a:ext cx="3060848" cy="93610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5400" b="0" cap="small" dirty="0" err="1" smtClean="0">
                <a:solidFill>
                  <a:schemeClr val="bg1"/>
                </a:solidFill>
              </a:rPr>
              <a:t>Thank</a:t>
            </a:r>
            <a:r>
              <a:rPr lang="nl-BE" sz="5400" b="0" cap="small" dirty="0" smtClean="0">
                <a:solidFill>
                  <a:schemeClr val="bg1"/>
                </a:solidFill>
              </a:rPr>
              <a:t> </a:t>
            </a:r>
            <a:r>
              <a:rPr lang="nl-BE" sz="5400" b="0" cap="small" dirty="0" err="1" smtClean="0">
                <a:solidFill>
                  <a:schemeClr val="bg1"/>
                </a:solidFill>
              </a:rPr>
              <a:t>you</a:t>
            </a:r>
            <a:r>
              <a:rPr lang="nl-BE" sz="5400" b="0" cap="small" dirty="0" smtClean="0">
                <a:solidFill>
                  <a:schemeClr val="bg1"/>
                </a:solidFill>
              </a:rPr>
              <a:t>!</a:t>
            </a:r>
            <a:endParaRPr lang="en-GB" sz="5400" b="0" cap="small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0049" y="108409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prstClr val="white"/>
                </a:solidFill>
              </a:rPr>
              <a:t>Sara.geenen@uantwerpen.be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612864" y="2924944"/>
            <a:ext cx="7280936" cy="2088232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spcBef>
                <a:spcPct val="20000"/>
              </a:spcBef>
              <a:buSzPct val="85000"/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6000" indent="-216000" algn="l" defTabSz="914400" rtl="0" eaLnBrk="1" latinLnBrk="0" hangingPunct="1">
              <a:spcBef>
                <a:spcPct val="20000"/>
              </a:spcBef>
              <a:buSzPct val="85000"/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914400" rtl="0" eaLnBrk="1" latinLnBrk="0" hangingPunct="1">
              <a:spcBef>
                <a:spcPct val="20000"/>
              </a:spcBef>
              <a:buSzPct val="85000"/>
              <a:buFont typeface="Wingdings" panose="05000000000000000000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96000" indent="-216000" algn="l" defTabSz="914400" rtl="0" eaLnBrk="1" latinLnBrk="0" hangingPunct="1">
              <a:spcBef>
                <a:spcPct val="20000"/>
              </a:spcBef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chemeClr val="bg1"/>
                </a:solidFill>
              </a:rPr>
              <a:t>Implications for local </a:t>
            </a:r>
            <a:r>
              <a:rPr lang="fr-FR" sz="2400" dirty="0" err="1" smtClean="0">
                <a:solidFill>
                  <a:schemeClr val="bg1"/>
                </a:solidFill>
              </a:rPr>
              <a:t>development</a:t>
            </a:r>
            <a:endParaRPr lang="fr-FR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endParaRPr lang="fr-FR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fr-FR" sz="2400" dirty="0" err="1">
                <a:solidFill>
                  <a:schemeClr val="bg1"/>
                </a:solidFill>
              </a:rPr>
              <a:t>Acknowledgement</a:t>
            </a:r>
            <a:r>
              <a:rPr lang="fr-FR" sz="2400" dirty="0">
                <a:solidFill>
                  <a:schemeClr val="bg1"/>
                </a:solidFill>
              </a:rPr>
              <a:t> of intra-</a:t>
            </a:r>
            <a:r>
              <a:rPr lang="fr-FR" sz="2400" dirty="0" err="1">
                <a:solidFill>
                  <a:schemeClr val="bg1"/>
                </a:solidFill>
              </a:rPr>
              <a:t>community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diversity</a:t>
            </a:r>
            <a:r>
              <a:rPr lang="fr-FR" sz="2400" dirty="0" smtClean="0">
                <a:solidFill>
                  <a:schemeClr val="bg1"/>
                </a:solidFill>
              </a:rPr>
              <a:t> and </a:t>
            </a:r>
            <a:r>
              <a:rPr lang="fr-FR" sz="2400" dirty="0" err="1" smtClean="0">
                <a:solidFill>
                  <a:schemeClr val="bg1"/>
                </a:solidFill>
              </a:rPr>
              <a:t>individual</a:t>
            </a:r>
            <a:r>
              <a:rPr lang="fr-FR" sz="2400" dirty="0" smtClean="0">
                <a:solidFill>
                  <a:schemeClr val="bg1"/>
                </a:solidFill>
              </a:rPr>
              <a:t> practices</a:t>
            </a:r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nl-BE" sz="2400" dirty="0">
                <a:solidFill>
                  <a:schemeClr val="bg1"/>
                </a:solidFill>
              </a:rPr>
              <a:t>Attention </a:t>
            </a:r>
            <a:r>
              <a:rPr lang="nl-BE" sz="2400" dirty="0" err="1">
                <a:solidFill>
                  <a:schemeClr val="bg1"/>
                </a:solidFill>
              </a:rPr>
              <a:t>for</a:t>
            </a:r>
            <a:r>
              <a:rPr lang="nl-BE" sz="2400" dirty="0">
                <a:solidFill>
                  <a:schemeClr val="bg1"/>
                </a:solidFill>
              </a:rPr>
              <a:t> </a:t>
            </a:r>
            <a:r>
              <a:rPr lang="nl-BE" sz="2400" dirty="0" err="1">
                <a:solidFill>
                  <a:schemeClr val="bg1"/>
                </a:solidFill>
              </a:rPr>
              <a:t>political</a:t>
            </a:r>
            <a:r>
              <a:rPr lang="nl-BE" sz="2400" dirty="0">
                <a:solidFill>
                  <a:schemeClr val="bg1"/>
                </a:solidFill>
              </a:rPr>
              <a:t> </a:t>
            </a:r>
            <a:r>
              <a:rPr lang="nl-BE" sz="2400" dirty="0" err="1">
                <a:solidFill>
                  <a:schemeClr val="bg1"/>
                </a:solidFill>
              </a:rPr>
              <a:t>conflicts</a:t>
            </a:r>
            <a:r>
              <a:rPr lang="nl-BE" sz="2400" dirty="0">
                <a:solidFill>
                  <a:schemeClr val="bg1"/>
                </a:solidFill>
              </a:rPr>
              <a:t> </a:t>
            </a:r>
            <a:r>
              <a:rPr lang="nl-BE" sz="2400" dirty="0" err="1">
                <a:solidFill>
                  <a:schemeClr val="bg1"/>
                </a:solidFill>
              </a:rPr>
              <a:t>and</a:t>
            </a:r>
            <a:r>
              <a:rPr lang="nl-BE" sz="2400" dirty="0">
                <a:solidFill>
                  <a:schemeClr val="bg1"/>
                </a:solidFill>
              </a:rPr>
              <a:t> </a:t>
            </a:r>
            <a:r>
              <a:rPr lang="nl-BE" sz="2400" dirty="0" err="1">
                <a:solidFill>
                  <a:schemeClr val="bg1"/>
                </a:solidFill>
              </a:rPr>
              <a:t>mechanisms</a:t>
            </a:r>
            <a:r>
              <a:rPr lang="nl-BE" sz="2400" dirty="0">
                <a:solidFill>
                  <a:schemeClr val="bg1"/>
                </a:solidFill>
              </a:rPr>
              <a:t> of </a:t>
            </a:r>
            <a:r>
              <a:rPr lang="nl-BE" sz="2400" dirty="0" err="1" smtClean="0">
                <a:solidFill>
                  <a:schemeClr val="bg1"/>
                </a:solidFill>
              </a:rPr>
              <a:t>exclusion</a:t>
            </a:r>
            <a:endParaRPr lang="nl-BE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nl-BE" sz="2400" dirty="0" smtClean="0">
                <a:solidFill>
                  <a:schemeClr val="bg1"/>
                </a:solidFill>
              </a:rPr>
              <a:t>Attention </a:t>
            </a:r>
            <a:r>
              <a:rPr lang="nl-BE" sz="2400" dirty="0" err="1" smtClean="0">
                <a:solidFill>
                  <a:schemeClr val="bg1"/>
                </a:solidFill>
              </a:rPr>
              <a:t>for</a:t>
            </a:r>
            <a:r>
              <a:rPr lang="nl-BE" sz="2400" dirty="0" smtClean="0">
                <a:solidFill>
                  <a:schemeClr val="bg1"/>
                </a:solidFill>
              </a:rPr>
              <a:t> </a:t>
            </a:r>
            <a:r>
              <a:rPr lang="nl-BE" sz="2400" dirty="0" err="1" smtClean="0">
                <a:solidFill>
                  <a:schemeClr val="bg1"/>
                </a:solidFill>
              </a:rPr>
              <a:t>geology</a:t>
            </a:r>
            <a:r>
              <a:rPr lang="nl-BE" sz="2400" dirty="0" smtClean="0">
                <a:solidFill>
                  <a:schemeClr val="bg1"/>
                </a:solidFill>
              </a:rPr>
              <a:t>, </a:t>
            </a:r>
            <a:r>
              <a:rPr lang="nl-BE" sz="2400" dirty="0" err="1" smtClean="0">
                <a:solidFill>
                  <a:schemeClr val="bg1"/>
                </a:solidFill>
              </a:rPr>
              <a:t>ecology</a:t>
            </a:r>
            <a:r>
              <a:rPr lang="nl-BE" sz="2400" dirty="0" smtClean="0">
                <a:solidFill>
                  <a:schemeClr val="bg1"/>
                </a:solidFill>
              </a:rPr>
              <a:t> </a:t>
            </a:r>
            <a:r>
              <a:rPr lang="nl-BE" sz="2400" dirty="0" err="1" smtClean="0">
                <a:solidFill>
                  <a:schemeClr val="bg1"/>
                </a:solidFill>
              </a:rPr>
              <a:t>and</a:t>
            </a:r>
            <a:r>
              <a:rPr lang="nl-BE" sz="2400" dirty="0" smtClean="0">
                <a:solidFill>
                  <a:schemeClr val="bg1"/>
                </a:solidFill>
              </a:rPr>
              <a:t> </a:t>
            </a:r>
            <a:r>
              <a:rPr lang="nl-BE" sz="2400" dirty="0" err="1" smtClean="0">
                <a:solidFill>
                  <a:schemeClr val="bg1"/>
                </a:solidFill>
              </a:rPr>
              <a:t>economy</a:t>
            </a:r>
            <a:r>
              <a:rPr lang="nl-BE" sz="2400" dirty="0" smtClean="0">
                <a:solidFill>
                  <a:schemeClr val="bg1"/>
                </a:solidFill>
              </a:rPr>
              <a:t> of </a:t>
            </a:r>
            <a:r>
              <a:rPr lang="nl-BE" sz="2400" dirty="0" err="1" smtClean="0">
                <a:solidFill>
                  <a:schemeClr val="bg1"/>
                </a:solidFill>
              </a:rPr>
              <a:t>the</a:t>
            </a:r>
            <a:r>
              <a:rPr lang="nl-BE" sz="2400" dirty="0" smtClean="0">
                <a:solidFill>
                  <a:schemeClr val="bg1"/>
                </a:solidFill>
              </a:rPr>
              <a:t> </a:t>
            </a:r>
            <a:r>
              <a:rPr lang="nl-BE" sz="2400" dirty="0" err="1" smtClean="0">
                <a:solidFill>
                  <a:schemeClr val="bg1"/>
                </a:solidFill>
              </a:rPr>
              <a:t>mining</a:t>
            </a:r>
            <a:r>
              <a:rPr lang="nl-BE" sz="2400" dirty="0" smtClean="0">
                <a:solidFill>
                  <a:schemeClr val="bg1"/>
                </a:solidFill>
              </a:rPr>
              <a:t> project</a:t>
            </a:r>
            <a:endParaRPr lang="nl-BE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fr-FR" sz="2400" dirty="0" err="1" smtClean="0">
                <a:solidFill>
                  <a:schemeClr val="bg1"/>
                </a:solidFill>
              </a:rPr>
              <a:t>Hybrid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governance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 err="1" smtClean="0">
                <a:solidFill>
                  <a:schemeClr val="bg1"/>
                </a:solidFill>
              </a:rPr>
              <a:t>effectiveness</a:t>
            </a:r>
            <a:r>
              <a:rPr lang="fr-FR" sz="2400" dirty="0" smtClean="0">
                <a:solidFill>
                  <a:schemeClr val="bg1"/>
                </a:solidFill>
              </a:rPr>
              <a:t> and </a:t>
            </a:r>
            <a:r>
              <a:rPr lang="fr-FR" sz="2400" dirty="0" err="1" smtClean="0">
                <a:solidFill>
                  <a:schemeClr val="bg1"/>
                </a:solidFill>
              </a:rPr>
              <a:t>legitimacy</a:t>
            </a:r>
            <a:r>
              <a:rPr lang="fr-FR" sz="2400" dirty="0" smtClean="0">
                <a:solidFill>
                  <a:schemeClr val="bg1"/>
                </a:solidFill>
              </a:rPr>
              <a:t>?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602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2751"/>
            <a:ext cx="9156986" cy="685249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39750" y="332656"/>
            <a:ext cx="8064698" cy="489584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BE" sz="2400" b="1" cap="small" dirty="0" err="1" smtClean="0"/>
              <a:t>Theory</a:t>
            </a:r>
            <a:r>
              <a:rPr lang="nl-BE" sz="2400" b="1" cap="small" dirty="0" smtClean="0"/>
              <a:t> </a:t>
            </a:r>
            <a:r>
              <a:rPr lang="nl-BE" sz="2400" b="1" cap="small" dirty="0" err="1" smtClean="0"/>
              <a:t>and</a:t>
            </a:r>
            <a:r>
              <a:rPr lang="nl-BE" sz="2400" b="1" cap="small" dirty="0" smtClean="0"/>
              <a:t> research question: </a:t>
            </a:r>
            <a:r>
              <a:rPr lang="nl-BE" sz="2400" cap="small" dirty="0" smtClean="0"/>
              <a:t>company-community </a:t>
            </a:r>
            <a:r>
              <a:rPr lang="nl-BE" sz="2400" cap="small" dirty="0" smtClean="0"/>
              <a:t>relations </a:t>
            </a:r>
            <a:r>
              <a:rPr lang="nl-BE" sz="2400" cap="small" dirty="0" err="1" smtClean="0"/>
              <a:t>and</a:t>
            </a:r>
            <a:r>
              <a:rPr lang="nl-BE" sz="2400" cap="small" dirty="0" smtClean="0"/>
              <a:t> </a:t>
            </a:r>
            <a:r>
              <a:rPr lang="nl-BE" sz="2400" cap="small" dirty="0" err="1" smtClean="0"/>
              <a:t>hybrid</a:t>
            </a:r>
            <a:r>
              <a:rPr lang="nl-BE" sz="2400" cap="small" dirty="0" smtClean="0"/>
              <a:t> </a:t>
            </a:r>
            <a:r>
              <a:rPr lang="nl-BE" sz="2400" cap="small" dirty="0" err="1" smtClean="0"/>
              <a:t>governance</a:t>
            </a:r>
            <a:r>
              <a:rPr lang="nl-BE" sz="2400" cap="small" dirty="0" smtClean="0"/>
              <a:t> </a:t>
            </a:r>
            <a:endParaRPr lang="nl-BE" sz="2400" cap="small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BE" sz="2400" b="1" cap="small" dirty="0" err="1" smtClean="0"/>
              <a:t>Methodology</a:t>
            </a:r>
            <a:r>
              <a:rPr lang="nl-BE" sz="2400" b="1" cap="small" dirty="0" smtClean="0"/>
              <a:t>: </a:t>
            </a:r>
            <a:r>
              <a:rPr lang="nl-BE" sz="2400" cap="small" dirty="0" err="1" smtClean="0"/>
              <a:t>qualitative</a:t>
            </a:r>
            <a:r>
              <a:rPr lang="nl-BE" sz="2400" cap="small" dirty="0" smtClean="0"/>
              <a:t> field research </a:t>
            </a:r>
            <a:r>
              <a:rPr lang="nl-BE" sz="2400" cap="small" dirty="0" err="1" smtClean="0"/>
              <a:t>and</a:t>
            </a:r>
            <a:r>
              <a:rPr lang="nl-BE" sz="2400" cap="small" dirty="0" smtClean="0"/>
              <a:t> power </a:t>
            </a:r>
            <a:r>
              <a:rPr lang="nl-BE" sz="2400" cap="small" dirty="0" err="1" smtClean="0"/>
              <a:t>mapping</a:t>
            </a:r>
            <a:r>
              <a:rPr lang="nl-BE" sz="2400" cap="small" dirty="0" smtClean="0"/>
              <a:t> </a:t>
            </a:r>
            <a:endParaRPr lang="nl-BE" sz="2400" cap="small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BE" sz="2400" b="1" cap="small" dirty="0" smtClean="0"/>
              <a:t>Analysis</a:t>
            </a:r>
            <a:r>
              <a:rPr lang="nl-BE" sz="2400" cap="small" dirty="0" smtClean="0"/>
              <a:t>: development </a:t>
            </a:r>
            <a:r>
              <a:rPr lang="nl-BE" sz="2400" cap="small" dirty="0" err="1" smtClean="0"/>
              <a:t>outcomes</a:t>
            </a:r>
            <a:r>
              <a:rPr lang="nl-BE" sz="2400" cap="small" dirty="0" smtClean="0"/>
              <a:t> </a:t>
            </a:r>
            <a:r>
              <a:rPr lang="nl-BE" sz="2400" cap="small" dirty="0" err="1" smtClean="0"/>
              <a:t>for</a:t>
            </a:r>
            <a:r>
              <a:rPr lang="nl-BE" sz="2400" cap="small" dirty="0" smtClean="0"/>
              <a:t> </a:t>
            </a:r>
            <a:r>
              <a:rPr lang="nl-BE" sz="2400" cap="small" dirty="0" err="1" smtClean="0"/>
              <a:t>local</a:t>
            </a:r>
            <a:r>
              <a:rPr lang="nl-BE" sz="2400" cap="small" dirty="0" smtClean="0"/>
              <a:t> </a:t>
            </a:r>
            <a:r>
              <a:rPr lang="nl-BE" sz="2400" cap="small" dirty="0" err="1" smtClean="0"/>
              <a:t>communities</a:t>
            </a:r>
            <a:endParaRPr lang="en-GB" sz="2400" cap="smal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2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err="1" smtClean="0"/>
              <a:t>Theory</a:t>
            </a:r>
            <a:endParaRPr lang="en-GB" cap="smal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3</a:t>
            </a:fld>
            <a:endParaRPr lang="nl-NL">
              <a:solidFill>
                <a:prstClr val="white"/>
              </a:solidFill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883268"/>
              </p:ext>
            </p:extLst>
          </p:nvPr>
        </p:nvGraphicFramePr>
        <p:xfrm>
          <a:off x="564778" y="2099877"/>
          <a:ext cx="8064501" cy="214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167"/>
                <a:gridCol w="2688167"/>
                <a:gridCol w="2688167"/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Companies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Communities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Governments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Needs</a:t>
                      </a:r>
                      <a:r>
                        <a:rPr lang="nl-BE" sz="1600" dirty="0" smtClean="0"/>
                        <a:t> a ‘</a:t>
                      </a:r>
                      <a:r>
                        <a:rPr lang="nl-BE" sz="1600" dirty="0" err="1" smtClean="0"/>
                        <a:t>social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license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to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operate</a:t>
                      </a:r>
                      <a:r>
                        <a:rPr lang="nl-BE" sz="1600" dirty="0" smtClean="0"/>
                        <a:t>’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dirty="0" smtClean="0"/>
                        <a:t> responses: CSR, </a:t>
                      </a:r>
                      <a:r>
                        <a:rPr lang="nl-BE" sz="1600" dirty="0" err="1" smtClean="0"/>
                        <a:t>negociations</a:t>
                      </a:r>
                      <a:r>
                        <a:rPr lang="nl-BE" sz="1600" dirty="0" smtClean="0"/>
                        <a:t> (</a:t>
                      </a:r>
                      <a:r>
                        <a:rPr lang="nl-BE" sz="1600" dirty="0" err="1" smtClean="0"/>
                        <a:t>inclusion</a:t>
                      </a:r>
                      <a:r>
                        <a:rPr lang="nl-BE" sz="1600" dirty="0" smtClean="0"/>
                        <a:t>/</a:t>
                      </a:r>
                      <a:r>
                        <a:rPr lang="nl-BE" sz="1600" dirty="0" err="1" smtClean="0"/>
                        <a:t>exclusion</a:t>
                      </a:r>
                      <a:r>
                        <a:rPr lang="nl-BE" sz="1600" dirty="0" smtClean="0"/>
                        <a:t>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De facto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governments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427982" y="1099679"/>
            <a:ext cx="720081" cy="273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99792" y="1236563"/>
            <a:ext cx="1512168" cy="464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364086" y="1236562"/>
            <a:ext cx="1296146" cy="464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788022" y="1532457"/>
            <a:ext cx="0" cy="34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3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err="1" smtClean="0"/>
              <a:t>Theory</a:t>
            </a:r>
            <a:endParaRPr lang="en-GB" cap="smal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4</a:t>
            </a:fld>
            <a:endParaRPr lang="nl-NL">
              <a:solidFill>
                <a:prstClr val="white"/>
              </a:solidFill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8921203"/>
              </p:ext>
            </p:extLst>
          </p:nvPr>
        </p:nvGraphicFramePr>
        <p:xfrm>
          <a:off x="564778" y="2099877"/>
          <a:ext cx="8064501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167"/>
                <a:gridCol w="2688167"/>
                <a:gridCol w="2688167"/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Companies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Communities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Governments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Needs</a:t>
                      </a:r>
                      <a:r>
                        <a:rPr lang="nl-BE" sz="1600" dirty="0" smtClean="0"/>
                        <a:t> a ‘</a:t>
                      </a:r>
                      <a:r>
                        <a:rPr lang="nl-BE" sz="1600" dirty="0" err="1" smtClean="0"/>
                        <a:t>social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license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to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operate</a:t>
                      </a:r>
                      <a:r>
                        <a:rPr lang="nl-BE" sz="1600" dirty="0" smtClean="0"/>
                        <a:t>’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Has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expectations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dirty="0" smtClean="0"/>
                        <a:t> responses: CSR, </a:t>
                      </a:r>
                      <a:r>
                        <a:rPr lang="nl-BE" sz="1600" dirty="0" err="1" smtClean="0"/>
                        <a:t>negociations</a:t>
                      </a:r>
                      <a:r>
                        <a:rPr lang="nl-BE" sz="1600" dirty="0" smtClean="0"/>
                        <a:t> (</a:t>
                      </a:r>
                      <a:r>
                        <a:rPr lang="nl-BE" sz="1600" dirty="0" err="1" smtClean="0"/>
                        <a:t>inclusion</a:t>
                      </a:r>
                      <a:r>
                        <a:rPr lang="nl-BE" sz="1600" dirty="0" smtClean="0"/>
                        <a:t>/</a:t>
                      </a:r>
                      <a:r>
                        <a:rPr lang="nl-BE" sz="1600" dirty="0" err="1" smtClean="0"/>
                        <a:t>exclusion</a:t>
                      </a:r>
                      <a:r>
                        <a:rPr lang="nl-BE" sz="1600" dirty="0" smtClean="0"/>
                        <a:t>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dirty="0" smtClean="0"/>
                        <a:t> responses: </a:t>
                      </a:r>
                      <a:r>
                        <a:rPr lang="nl-BE" sz="1600" dirty="0" err="1" smtClean="0"/>
                        <a:t>negotiation</a:t>
                      </a:r>
                      <a:r>
                        <a:rPr lang="nl-BE" sz="1600" dirty="0" smtClean="0"/>
                        <a:t>/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inclusion</a:t>
                      </a:r>
                      <a:r>
                        <a:rPr lang="nl-BE" sz="1600" baseline="0" dirty="0" smtClean="0"/>
                        <a:t>, </a:t>
                      </a:r>
                      <a:r>
                        <a:rPr lang="nl-BE" sz="1600" baseline="0" dirty="0" err="1" smtClean="0"/>
                        <a:t>exclusion</a:t>
                      </a:r>
                      <a:r>
                        <a:rPr lang="nl-BE" sz="1600" baseline="0" dirty="0" smtClean="0"/>
                        <a:t>/</a:t>
                      </a:r>
                      <a:r>
                        <a:rPr lang="nl-BE" sz="1600" baseline="0" dirty="0" err="1" smtClean="0"/>
                        <a:t>frustration</a:t>
                      </a:r>
                      <a:r>
                        <a:rPr lang="nl-BE" sz="1600" baseline="0" dirty="0" smtClean="0"/>
                        <a:t>/conflict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De facto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governments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‘Practical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arrangements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’ at the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local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 level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427982" y="1099679"/>
            <a:ext cx="720081" cy="273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99792" y="1236563"/>
            <a:ext cx="1512168" cy="464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364086" y="1236562"/>
            <a:ext cx="1296146" cy="464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788022" y="1532457"/>
            <a:ext cx="0" cy="34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7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err="1" smtClean="0"/>
              <a:t>Theory</a:t>
            </a:r>
            <a:endParaRPr lang="en-GB" cap="smal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5</a:t>
            </a:fld>
            <a:endParaRPr lang="nl-NL">
              <a:solidFill>
                <a:prstClr val="white"/>
              </a:solidFill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/>
          </p:nvPr>
        </p:nvGraphicFramePr>
        <p:xfrm>
          <a:off x="564778" y="2099877"/>
          <a:ext cx="8064501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167"/>
                <a:gridCol w="2688167"/>
                <a:gridCol w="2688167"/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Companies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Communities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Governments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Needs</a:t>
                      </a:r>
                      <a:r>
                        <a:rPr lang="nl-BE" sz="1600" dirty="0" smtClean="0"/>
                        <a:t> a ‘</a:t>
                      </a:r>
                      <a:r>
                        <a:rPr lang="nl-BE" sz="1600" dirty="0" err="1" smtClean="0"/>
                        <a:t>social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license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to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operate</a:t>
                      </a:r>
                      <a:r>
                        <a:rPr lang="nl-BE" sz="1600" dirty="0" smtClean="0"/>
                        <a:t>’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Has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expectations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Grants </a:t>
                      </a:r>
                      <a:r>
                        <a:rPr lang="nl-BE" sz="1600" dirty="0" err="1" smtClean="0"/>
                        <a:t>concession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dirty="0" smtClean="0"/>
                        <a:t> responses: CSR, </a:t>
                      </a:r>
                      <a:r>
                        <a:rPr lang="nl-BE" sz="1600" dirty="0" err="1" smtClean="0"/>
                        <a:t>negotiation</a:t>
                      </a:r>
                      <a:r>
                        <a:rPr lang="nl-BE" sz="1600" dirty="0" smtClean="0"/>
                        <a:t> (</a:t>
                      </a:r>
                      <a:r>
                        <a:rPr lang="nl-BE" sz="1600" dirty="0" err="1" smtClean="0"/>
                        <a:t>inclusion</a:t>
                      </a:r>
                      <a:r>
                        <a:rPr lang="nl-BE" sz="1600" dirty="0" smtClean="0"/>
                        <a:t>/</a:t>
                      </a:r>
                      <a:r>
                        <a:rPr lang="nl-BE" sz="1600" dirty="0" err="1" smtClean="0"/>
                        <a:t>exclusion</a:t>
                      </a:r>
                      <a:r>
                        <a:rPr lang="nl-BE" sz="1600" dirty="0" smtClean="0"/>
                        <a:t>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dirty="0" smtClean="0"/>
                        <a:t> responses: </a:t>
                      </a:r>
                      <a:r>
                        <a:rPr lang="nl-BE" sz="1600" dirty="0" err="1" smtClean="0"/>
                        <a:t>negotiation</a:t>
                      </a:r>
                      <a:r>
                        <a:rPr lang="nl-BE" sz="1600" dirty="0" smtClean="0"/>
                        <a:t>/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inclusion</a:t>
                      </a:r>
                      <a:r>
                        <a:rPr lang="nl-BE" sz="1600" baseline="0" dirty="0" smtClean="0"/>
                        <a:t>, </a:t>
                      </a:r>
                      <a:r>
                        <a:rPr lang="nl-BE" sz="1600" baseline="0" dirty="0" err="1" smtClean="0"/>
                        <a:t>exclusion</a:t>
                      </a:r>
                      <a:r>
                        <a:rPr lang="nl-BE" sz="1600" baseline="0" dirty="0" smtClean="0"/>
                        <a:t>/</a:t>
                      </a:r>
                      <a:r>
                        <a:rPr lang="nl-BE" sz="1600" baseline="0" dirty="0" err="1" smtClean="0"/>
                        <a:t>frustration</a:t>
                      </a:r>
                      <a:r>
                        <a:rPr lang="nl-BE" sz="1600" baseline="0" dirty="0" smtClean="0"/>
                        <a:t>/conflict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baseline="0" dirty="0" smtClean="0"/>
                        <a:t> responses: </a:t>
                      </a:r>
                      <a:r>
                        <a:rPr lang="nl-BE" sz="1600" baseline="0" dirty="0" err="1" smtClean="0"/>
                        <a:t>regulation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by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law</a:t>
                      </a:r>
                      <a:r>
                        <a:rPr lang="nl-BE" sz="1600" baseline="0" dirty="0" smtClean="0"/>
                        <a:t>, </a:t>
                      </a:r>
                      <a:r>
                        <a:rPr lang="nl-BE" sz="1600" baseline="0" dirty="0" err="1" smtClean="0"/>
                        <a:t>contracts</a:t>
                      </a:r>
                      <a:r>
                        <a:rPr lang="nl-BE" sz="1600" baseline="0" dirty="0" smtClean="0"/>
                        <a:t>, </a:t>
                      </a:r>
                      <a:r>
                        <a:rPr lang="nl-BE" sz="1600" baseline="0" dirty="0" err="1" smtClean="0"/>
                        <a:t>international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regulations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De facto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governments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‘Practical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arrangements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’ at the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local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 level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Transfer of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governance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responsibilities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? 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427982" y="1099679"/>
            <a:ext cx="720081" cy="273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99792" y="1236563"/>
            <a:ext cx="1512168" cy="464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364086" y="1236562"/>
            <a:ext cx="1296146" cy="464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788022" y="1532457"/>
            <a:ext cx="0" cy="34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2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smtClean="0"/>
              <a:t>Research question</a:t>
            </a:r>
            <a:endParaRPr lang="en-GB" cap="smal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6</a:t>
            </a:fld>
            <a:endParaRPr lang="nl-NL">
              <a:solidFill>
                <a:prstClr val="white"/>
              </a:solidFill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26918"/>
              </p:ext>
            </p:extLst>
          </p:nvPr>
        </p:nvGraphicFramePr>
        <p:xfrm>
          <a:off x="564778" y="2099877"/>
          <a:ext cx="8064501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167"/>
                <a:gridCol w="2688167"/>
                <a:gridCol w="2688167"/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Companies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Communities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Governments</a:t>
                      </a:r>
                      <a:endParaRPr lang="en-GB" sz="16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Needs</a:t>
                      </a:r>
                      <a:r>
                        <a:rPr lang="nl-BE" sz="1600" dirty="0" smtClean="0"/>
                        <a:t> a ‘</a:t>
                      </a:r>
                      <a:r>
                        <a:rPr lang="nl-BE" sz="1600" dirty="0" err="1" smtClean="0"/>
                        <a:t>social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license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to</a:t>
                      </a:r>
                      <a:r>
                        <a:rPr lang="nl-BE" sz="1600" dirty="0" smtClean="0"/>
                        <a:t> </a:t>
                      </a:r>
                      <a:r>
                        <a:rPr lang="nl-BE" sz="1600" dirty="0" err="1" smtClean="0"/>
                        <a:t>operate</a:t>
                      </a:r>
                      <a:r>
                        <a:rPr lang="nl-BE" sz="1600" dirty="0" smtClean="0"/>
                        <a:t>’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Has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expectations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smtClean="0"/>
                        <a:t>Grants </a:t>
                      </a:r>
                      <a:r>
                        <a:rPr lang="nl-BE" sz="1600" dirty="0" err="1" smtClean="0"/>
                        <a:t>concession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dirty="0" smtClean="0"/>
                        <a:t> responses: CSR, </a:t>
                      </a:r>
                      <a:r>
                        <a:rPr lang="nl-BE" sz="1600" dirty="0" err="1" smtClean="0"/>
                        <a:t>negotiation</a:t>
                      </a:r>
                      <a:r>
                        <a:rPr lang="nl-BE" sz="1600" dirty="0" smtClean="0"/>
                        <a:t> (</a:t>
                      </a:r>
                      <a:r>
                        <a:rPr lang="nl-BE" sz="1600" dirty="0" err="1" smtClean="0"/>
                        <a:t>inclusion</a:t>
                      </a:r>
                      <a:r>
                        <a:rPr lang="nl-BE" sz="1600" dirty="0" smtClean="0"/>
                        <a:t>/</a:t>
                      </a:r>
                      <a:r>
                        <a:rPr lang="nl-BE" sz="1600" dirty="0" err="1" smtClean="0"/>
                        <a:t>exclusion</a:t>
                      </a:r>
                      <a:r>
                        <a:rPr lang="nl-BE" sz="1600" dirty="0" smtClean="0"/>
                        <a:t>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dirty="0" smtClean="0"/>
                        <a:t> responses: </a:t>
                      </a:r>
                      <a:r>
                        <a:rPr lang="nl-BE" sz="1600" dirty="0" err="1" smtClean="0"/>
                        <a:t>negotiation</a:t>
                      </a:r>
                      <a:r>
                        <a:rPr lang="nl-BE" sz="1600" dirty="0" smtClean="0"/>
                        <a:t>/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inclusion</a:t>
                      </a:r>
                      <a:r>
                        <a:rPr lang="nl-BE" sz="1600" baseline="0" dirty="0" smtClean="0"/>
                        <a:t>, </a:t>
                      </a:r>
                      <a:r>
                        <a:rPr lang="nl-BE" sz="1600" baseline="0" dirty="0" err="1" smtClean="0"/>
                        <a:t>exclusion</a:t>
                      </a:r>
                      <a:r>
                        <a:rPr lang="nl-BE" sz="1600" baseline="0" dirty="0" smtClean="0"/>
                        <a:t>/</a:t>
                      </a:r>
                      <a:r>
                        <a:rPr lang="nl-BE" sz="1600" baseline="0" dirty="0" err="1" smtClean="0"/>
                        <a:t>frustration</a:t>
                      </a:r>
                      <a:r>
                        <a:rPr lang="nl-BE" sz="1600" baseline="0" dirty="0" smtClean="0"/>
                        <a:t>/conflict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 err="1" smtClean="0"/>
                        <a:t>Fragmented</a:t>
                      </a:r>
                      <a:r>
                        <a:rPr lang="nl-BE" sz="1600" baseline="0" dirty="0" smtClean="0"/>
                        <a:t> responses: </a:t>
                      </a:r>
                      <a:r>
                        <a:rPr lang="nl-BE" sz="1600" baseline="0" dirty="0" err="1" smtClean="0"/>
                        <a:t>regulation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by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law</a:t>
                      </a:r>
                      <a:r>
                        <a:rPr lang="nl-BE" sz="1600" baseline="0" dirty="0" smtClean="0"/>
                        <a:t>, </a:t>
                      </a:r>
                      <a:r>
                        <a:rPr lang="nl-BE" sz="1600" baseline="0" dirty="0" err="1" smtClean="0"/>
                        <a:t>contracts</a:t>
                      </a:r>
                      <a:r>
                        <a:rPr lang="nl-BE" sz="1600" baseline="0" dirty="0" smtClean="0"/>
                        <a:t>, </a:t>
                      </a:r>
                      <a:r>
                        <a:rPr lang="nl-BE" sz="1600" baseline="0" dirty="0" err="1" smtClean="0"/>
                        <a:t>international</a:t>
                      </a:r>
                      <a:r>
                        <a:rPr lang="nl-BE" sz="1600" baseline="0" dirty="0" smtClean="0"/>
                        <a:t> </a:t>
                      </a:r>
                      <a:r>
                        <a:rPr lang="nl-BE" sz="1600" baseline="0" dirty="0" err="1" smtClean="0"/>
                        <a:t>regulations</a:t>
                      </a:r>
                      <a:endParaRPr lang="en-GB" sz="16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De facto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governments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‘Practical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arrangements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’ at the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local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 level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Transfer of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governance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BE" sz="1600" i="1" dirty="0" err="1" smtClean="0">
                          <a:solidFill>
                            <a:schemeClr val="tx2"/>
                          </a:solidFill>
                        </a:rPr>
                        <a:t>responsibilities</a:t>
                      </a:r>
                      <a:r>
                        <a:rPr lang="nl-BE" sz="1600" i="1" dirty="0" smtClean="0">
                          <a:solidFill>
                            <a:schemeClr val="tx2"/>
                          </a:solidFill>
                        </a:rPr>
                        <a:t>? </a:t>
                      </a:r>
                      <a:endParaRPr lang="en-GB" sz="16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9" name="Right Brace 8"/>
          <p:cNvSpPr/>
          <p:nvPr/>
        </p:nvSpPr>
        <p:spPr>
          <a:xfrm rot="5400000">
            <a:off x="4594894" y="1876545"/>
            <a:ext cx="386259" cy="590465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5057007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 smtClean="0">
                <a:solidFill>
                  <a:srgbClr val="004466"/>
                </a:solidFill>
              </a:rPr>
              <a:t>Hybrid</a:t>
            </a:r>
            <a:r>
              <a:rPr lang="nl-BE" sz="1600" dirty="0" smtClean="0">
                <a:solidFill>
                  <a:srgbClr val="004466"/>
                </a:solidFill>
              </a:rPr>
              <a:t> </a:t>
            </a:r>
            <a:r>
              <a:rPr lang="nl-BE" sz="1600" dirty="0" err="1" smtClean="0">
                <a:solidFill>
                  <a:srgbClr val="004466"/>
                </a:solidFill>
              </a:rPr>
              <a:t>governance</a:t>
            </a:r>
            <a:endParaRPr lang="en-GB" sz="1600" dirty="0">
              <a:solidFill>
                <a:srgbClr val="0044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7982" y="1099679"/>
            <a:ext cx="720081" cy="273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99792" y="1236563"/>
            <a:ext cx="1512168" cy="464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364086" y="1236562"/>
            <a:ext cx="1296146" cy="464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788022" y="1532457"/>
            <a:ext cx="0" cy="34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91880" y="59492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tx2"/>
                </a:solidFill>
              </a:rPr>
              <a:t>Community development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716013" y="5499057"/>
            <a:ext cx="14401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3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err="1" smtClean="0"/>
              <a:t>Methodology</a:t>
            </a:r>
            <a:endParaRPr lang="en-GB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3384376" cy="3960216"/>
          </a:xfrm>
        </p:spPr>
        <p:txBody>
          <a:bodyPr/>
          <a:lstStyle/>
          <a:p>
            <a:r>
              <a:rPr lang="nl-BE" sz="2000" dirty="0" smtClean="0"/>
              <a:t>Case </a:t>
            </a:r>
            <a:r>
              <a:rPr lang="nl-BE" sz="2000" dirty="0" err="1" smtClean="0"/>
              <a:t>study</a:t>
            </a:r>
            <a:endParaRPr lang="nl-BE" sz="2000" dirty="0" smtClean="0"/>
          </a:p>
          <a:p>
            <a:r>
              <a:rPr lang="nl-BE" sz="2000" dirty="0" smtClean="0"/>
              <a:t>Field research September 2015</a:t>
            </a:r>
          </a:p>
          <a:p>
            <a:r>
              <a:rPr lang="nl-BE" sz="2000" dirty="0" err="1" smtClean="0"/>
              <a:t>Individual</a:t>
            </a:r>
            <a:r>
              <a:rPr lang="nl-BE" sz="2000" dirty="0" smtClean="0"/>
              <a:t> interviews</a:t>
            </a:r>
          </a:p>
          <a:p>
            <a:r>
              <a:rPr lang="nl-BE" sz="2000" dirty="0" smtClean="0"/>
              <a:t>Focus </a:t>
            </a:r>
            <a:r>
              <a:rPr lang="nl-BE" sz="2000" dirty="0" err="1" smtClean="0"/>
              <a:t>group</a:t>
            </a:r>
            <a:r>
              <a:rPr lang="nl-BE" sz="2000" smtClean="0"/>
              <a:t> </a:t>
            </a:r>
            <a:r>
              <a:rPr lang="nl-BE" sz="2000" smtClean="0"/>
              <a:t>interviews</a:t>
            </a:r>
            <a:endParaRPr lang="nl-BE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7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885" r="32393"/>
          <a:stretch/>
        </p:blipFill>
        <p:spPr>
          <a:xfrm>
            <a:off x="4067944" y="260648"/>
            <a:ext cx="4704746" cy="3904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4155042"/>
            <a:ext cx="280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schemeClr val="tx2"/>
                </a:solidFill>
              </a:rPr>
              <a:t>Source: www.banro.com</a:t>
            </a: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54102"/>
            <a:ext cx="3224782" cy="241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smtClean="0"/>
              <a:t>Analysis</a:t>
            </a:r>
            <a:endParaRPr lang="en-GB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196976"/>
            <a:ext cx="4277908" cy="4895849"/>
          </a:xfrm>
        </p:spPr>
        <p:txBody>
          <a:bodyPr/>
          <a:lstStyle/>
          <a:p>
            <a:r>
              <a:rPr lang="fr-FR" sz="2400" dirty="0" smtClean="0"/>
              <a:t>‘</a:t>
            </a:r>
            <a:r>
              <a:rPr lang="fr-FR" sz="2400" dirty="0" err="1" smtClean="0"/>
              <a:t>Spaces</a:t>
            </a:r>
            <a:r>
              <a:rPr lang="fr-FR" sz="2400" dirty="0" smtClean="0"/>
              <a:t>’ for </a:t>
            </a:r>
            <a:r>
              <a:rPr lang="fr-FR" sz="2400" dirty="0" err="1" smtClean="0"/>
              <a:t>community</a:t>
            </a:r>
            <a:r>
              <a:rPr lang="fr-FR" sz="2400" dirty="0" smtClean="0"/>
              <a:t> </a:t>
            </a:r>
            <a:r>
              <a:rPr lang="fr-FR" sz="2400" dirty="0" err="1" smtClean="0"/>
              <a:t>development</a:t>
            </a:r>
            <a:endParaRPr lang="fr-FR" sz="2400" dirty="0" smtClean="0"/>
          </a:p>
          <a:p>
            <a:endParaRPr lang="fr-FR" sz="2400" dirty="0"/>
          </a:p>
          <a:p>
            <a:pPr marL="342900" indent="-342900">
              <a:buAutoNum type="arabicPeriod"/>
            </a:pPr>
            <a:r>
              <a:rPr lang="fr-FR" sz="2400" dirty="0" smtClean="0"/>
              <a:t>Work</a:t>
            </a:r>
            <a:endParaRPr lang="fr-FR" sz="2400" dirty="0"/>
          </a:p>
          <a:p>
            <a:pPr marL="342900" indent="-342900">
              <a:buAutoNum type="arabicPeriod"/>
            </a:pPr>
            <a:r>
              <a:rPr lang="fr-FR" sz="2400" dirty="0" err="1" smtClean="0"/>
              <a:t>Subcontracting</a:t>
            </a:r>
            <a:endParaRPr lang="fr-FR" sz="2400" dirty="0"/>
          </a:p>
          <a:p>
            <a:pPr marL="342900" indent="-342900">
              <a:buAutoNum type="arabicPeriod"/>
            </a:pPr>
            <a:r>
              <a:rPr lang="fr-FR" sz="2400" dirty="0" smtClean="0"/>
              <a:t>Socio-</a:t>
            </a:r>
            <a:r>
              <a:rPr lang="fr-FR" sz="2400" dirty="0" err="1" smtClean="0"/>
              <a:t>environmental</a:t>
            </a:r>
            <a:r>
              <a:rPr lang="fr-FR" sz="2400" dirty="0" smtClean="0"/>
              <a:t> </a:t>
            </a:r>
            <a:r>
              <a:rPr lang="fr-FR" sz="2400" dirty="0" err="1" smtClean="0"/>
              <a:t>externalities</a:t>
            </a:r>
            <a:endParaRPr lang="fr-FR" sz="2400" dirty="0"/>
          </a:p>
          <a:p>
            <a:pPr marL="342900" indent="-342900">
              <a:buAutoNum type="arabicPeriod"/>
            </a:pPr>
            <a:r>
              <a:rPr lang="fr-FR" sz="2400" dirty="0" err="1" smtClean="0"/>
              <a:t>Forced</a:t>
            </a:r>
            <a:r>
              <a:rPr lang="fr-FR" sz="2400" dirty="0" smtClean="0"/>
              <a:t> </a:t>
            </a:r>
            <a:r>
              <a:rPr lang="fr-FR" sz="2400" dirty="0" err="1" smtClean="0"/>
              <a:t>displacement</a:t>
            </a:r>
            <a:r>
              <a:rPr lang="fr-FR" sz="2400" dirty="0" smtClean="0"/>
              <a:t> and compensation</a:t>
            </a:r>
            <a:endParaRPr lang="fr-FR" sz="2400" dirty="0"/>
          </a:p>
          <a:p>
            <a:pPr marL="342900" indent="-342900">
              <a:buAutoNum type="arabicPeriod"/>
            </a:pPr>
            <a:r>
              <a:rPr lang="fr-FR" sz="2400" dirty="0" smtClean="0"/>
              <a:t>CSR interventions</a:t>
            </a:r>
            <a:endParaRPr lang="fr-FR" sz="2400" dirty="0"/>
          </a:p>
          <a:p>
            <a:pPr marL="342900" indent="-342900">
              <a:buAutoNum type="arabicPeriod"/>
            </a:pPr>
            <a:r>
              <a:rPr lang="fr-FR" sz="2400" dirty="0" smtClean="0"/>
              <a:t>Redistribution of </a:t>
            </a:r>
            <a:r>
              <a:rPr lang="fr-FR" sz="2400" dirty="0" err="1" smtClean="0"/>
              <a:t>mining</a:t>
            </a:r>
            <a:r>
              <a:rPr lang="fr-FR" sz="2400" dirty="0" smtClean="0"/>
              <a:t> </a:t>
            </a:r>
            <a:r>
              <a:rPr lang="fr-FR" sz="2400" dirty="0" err="1" smtClean="0"/>
              <a:t>rents</a:t>
            </a:r>
            <a:endParaRPr lang="fr-FR" sz="2400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8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66" y="1340768"/>
            <a:ext cx="4290922" cy="3229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7658" y="4569918"/>
            <a:ext cx="3786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schemeClr val="tx2"/>
                </a:solidFill>
              </a:rPr>
              <a:t>School in </a:t>
            </a:r>
            <a:r>
              <a:rPr lang="nl-BE" sz="1400" dirty="0" err="1" smtClean="0">
                <a:solidFill>
                  <a:schemeClr val="tx2"/>
                </a:solidFill>
              </a:rPr>
              <a:t>Luhwindja</a:t>
            </a:r>
            <a:r>
              <a:rPr lang="nl-BE" sz="1400" dirty="0" smtClean="0">
                <a:solidFill>
                  <a:schemeClr val="tx2"/>
                </a:solidFill>
              </a:rPr>
              <a:t>, picture </a:t>
            </a:r>
            <a:r>
              <a:rPr lang="nl-BE" sz="1400" dirty="0" err="1" smtClean="0">
                <a:solidFill>
                  <a:schemeClr val="tx2"/>
                </a:solidFill>
              </a:rPr>
              <a:t>by</a:t>
            </a:r>
            <a:r>
              <a:rPr lang="nl-BE" sz="1400" dirty="0" smtClean="0">
                <a:solidFill>
                  <a:schemeClr val="tx2"/>
                </a:solidFill>
              </a:rPr>
              <a:t> Sara Geenen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504696" y="2153126"/>
            <a:ext cx="3096344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cap="small" dirty="0" smtClean="0"/>
              <a:t>Analysis</a:t>
            </a:r>
            <a:endParaRPr lang="en-GB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196976"/>
            <a:ext cx="7704658" cy="4895849"/>
          </a:xfrm>
        </p:spPr>
        <p:txBody>
          <a:bodyPr/>
          <a:lstStyle/>
          <a:p>
            <a:r>
              <a:rPr lang="fr-FR" sz="2400" dirty="0" smtClean="0"/>
              <a:t>‘</a:t>
            </a:r>
            <a:r>
              <a:rPr lang="fr-FR" sz="2400" dirty="0" err="1" smtClean="0"/>
              <a:t>Spaces</a:t>
            </a:r>
            <a:r>
              <a:rPr lang="fr-FR" sz="2400" dirty="0" smtClean="0"/>
              <a:t>’ for </a:t>
            </a:r>
            <a:r>
              <a:rPr lang="fr-FR" sz="2400" dirty="0" err="1" smtClean="0"/>
              <a:t>community</a:t>
            </a:r>
            <a:r>
              <a:rPr lang="fr-FR" sz="2400" dirty="0" smtClean="0"/>
              <a:t> </a:t>
            </a:r>
            <a:r>
              <a:rPr lang="fr-FR" sz="2400" dirty="0" err="1" smtClean="0"/>
              <a:t>development</a:t>
            </a:r>
            <a:endParaRPr lang="fr-FR" sz="2400" dirty="0" smtClean="0"/>
          </a:p>
          <a:p>
            <a:endParaRPr lang="fr-FR" sz="2400" dirty="0"/>
          </a:p>
          <a:p>
            <a:pPr marL="342900" indent="-342900">
              <a:buAutoNum type="arabicPeriod"/>
            </a:pPr>
            <a:r>
              <a:rPr lang="fr-FR" sz="2400" b="1" dirty="0" smtClean="0"/>
              <a:t>Work</a:t>
            </a:r>
            <a:endParaRPr lang="fr-FR" sz="2400" b="1" dirty="0"/>
          </a:p>
          <a:p>
            <a:endParaRPr lang="nl-BE" dirty="0" smtClean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32377-C103-4EFE-98C1-80A6E5A7472A}" type="slidenum">
              <a:rPr lang="nl-NL" smtClean="0">
                <a:solidFill>
                  <a:prstClr val="white"/>
                </a:solidFill>
              </a:rPr>
              <a:pPr/>
              <a:t>9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2586045"/>
            <a:ext cx="251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</a:rPr>
              <a:t>Forum Communautaire</a:t>
            </a:r>
          </a:p>
          <a:p>
            <a:r>
              <a:rPr lang="nl-BE" dirty="0" smtClean="0">
                <a:solidFill>
                  <a:schemeClr val="bg1"/>
                </a:solidFill>
              </a:rPr>
              <a:t>Sous-comité </a:t>
            </a:r>
            <a:r>
              <a:rPr lang="nl-BE" dirty="0" err="1" smtClean="0">
                <a:solidFill>
                  <a:schemeClr val="bg1"/>
                </a:solidFill>
              </a:rPr>
              <a:t>d’emploi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215312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tx2"/>
                </a:solidFill>
              </a:rPr>
              <a:t>Company: recruitment policy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4520" y="267485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schemeClr val="tx2"/>
                </a:solidFill>
              </a:rPr>
              <a:t>Government</a:t>
            </a:r>
            <a:r>
              <a:rPr lang="nl-BE" dirty="0" smtClean="0">
                <a:solidFill>
                  <a:schemeClr val="tx2"/>
                </a:solidFill>
              </a:rPr>
              <a:t>: </a:t>
            </a:r>
            <a:r>
              <a:rPr lang="nl-BE" dirty="0" err="1" smtClean="0">
                <a:solidFill>
                  <a:schemeClr val="tx2"/>
                </a:solidFill>
              </a:rPr>
              <a:t>local</a:t>
            </a:r>
            <a:r>
              <a:rPr lang="nl-BE" dirty="0" smtClean="0">
                <a:solidFill>
                  <a:schemeClr val="tx2"/>
                </a:solidFill>
              </a:rPr>
              <a:t> content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323237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tx2"/>
                </a:solidFill>
              </a:rPr>
              <a:t>Community: </a:t>
            </a:r>
            <a:r>
              <a:rPr lang="nl-BE" dirty="0" err="1" smtClean="0">
                <a:solidFill>
                  <a:schemeClr val="tx2"/>
                </a:solidFill>
              </a:rPr>
              <a:t>who</a:t>
            </a:r>
            <a:r>
              <a:rPr lang="nl-BE" dirty="0" smtClean="0">
                <a:solidFill>
                  <a:schemeClr val="tx2"/>
                </a:solidFill>
              </a:rPr>
              <a:t> is ‘</a:t>
            </a:r>
            <a:r>
              <a:rPr lang="nl-BE" dirty="0" err="1" smtClean="0">
                <a:solidFill>
                  <a:schemeClr val="tx2"/>
                </a:solidFill>
              </a:rPr>
              <a:t>local</a:t>
            </a:r>
            <a:r>
              <a:rPr lang="nl-BE" dirty="0" smtClean="0">
                <a:solidFill>
                  <a:schemeClr val="tx2"/>
                </a:solidFill>
              </a:rPr>
              <a:t>’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1786" y="515741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 smtClean="0">
                <a:solidFill>
                  <a:schemeClr val="tx2"/>
                </a:solidFill>
              </a:rPr>
              <a:t>Hybrid</a:t>
            </a:r>
            <a:r>
              <a:rPr lang="nl-BE" sz="2400" dirty="0" smtClean="0">
                <a:solidFill>
                  <a:schemeClr val="tx2"/>
                </a:solidFill>
              </a:rPr>
              <a:t> </a:t>
            </a:r>
            <a:r>
              <a:rPr lang="nl-BE" sz="2400" dirty="0" err="1" smtClean="0">
                <a:solidFill>
                  <a:schemeClr val="tx2"/>
                </a:solidFill>
              </a:rPr>
              <a:t>governance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4" name="Equal 13"/>
          <p:cNvSpPr/>
          <p:nvPr/>
        </p:nvSpPr>
        <p:spPr>
          <a:xfrm rot="5400000">
            <a:off x="6660232" y="4098213"/>
            <a:ext cx="1584176" cy="69890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Kantoorthema">
  <a:themeElements>
    <a:clrScheme name="UA">
      <a:dk1>
        <a:sysClr val="windowText" lastClr="000000"/>
      </a:dk1>
      <a:lt1>
        <a:sysClr val="window" lastClr="FFFFFF"/>
      </a:lt1>
      <a:dk2>
        <a:srgbClr val="004466"/>
      </a:dk2>
      <a:lt2>
        <a:srgbClr val="BBCCCC"/>
      </a:lt2>
      <a:accent1>
        <a:srgbClr val="004466"/>
      </a:accent1>
      <a:accent2>
        <a:srgbClr val="881133"/>
      </a:accent2>
      <a:accent3>
        <a:srgbClr val="889999"/>
      </a:accent3>
      <a:accent4>
        <a:srgbClr val="3399CC"/>
      </a:accent4>
      <a:accent5>
        <a:srgbClr val="DD9911"/>
      </a:accent5>
      <a:accent6>
        <a:srgbClr val="AAAA00"/>
      </a:accent6>
      <a:hlink>
        <a:srgbClr val="004466"/>
      </a:hlink>
      <a:folHlink>
        <a:srgbClr val="881133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Kantoorthema">
  <a:themeElements>
    <a:clrScheme name="UA">
      <a:dk1>
        <a:sysClr val="windowText" lastClr="000000"/>
      </a:dk1>
      <a:lt1>
        <a:sysClr val="window" lastClr="FFFFFF"/>
      </a:lt1>
      <a:dk2>
        <a:srgbClr val="004466"/>
      </a:dk2>
      <a:lt2>
        <a:srgbClr val="BBCCCC"/>
      </a:lt2>
      <a:accent1>
        <a:srgbClr val="004466"/>
      </a:accent1>
      <a:accent2>
        <a:srgbClr val="881133"/>
      </a:accent2>
      <a:accent3>
        <a:srgbClr val="889999"/>
      </a:accent3>
      <a:accent4>
        <a:srgbClr val="3399CC"/>
      </a:accent4>
      <a:accent5>
        <a:srgbClr val="DD9911"/>
      </a:accent5>
      <a:accent6>
        <a:srgbClr val="AAAA00"/>
      </a:accent6>
      <a:hlink>
        <a:srgbClr val="004466"/>
      </a:hlink>
      <a:folHlink>
        <a:srgbClr val="881133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</Words>
  <Application>Microsoft Office PowerPoint</Application>
  <PresentationFormat>On-screen Show (4:3)</PresentationFormat>
  <Paragraphs>129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Verdana</vt:lpstr>
      <vt:lpstr>Wingdings</vt:lpstr>
      <vt:lpstr>1_Kantoorthema</vt:lpstr>
      <vt:lpstr>2_Kantoorthema</vt:lpstr>
      <vt:lpstr>Hybrid governance in Congo’s large-scale gold mining concessions  Sara Geenen Conference Transition and Local Development in Eastern DRC, 8-10 December 2016</vt:lpstr>
      <vt:lpstr>PowerPoint Presentation</vt:lpstr>
      <vt:lpstr>Theory</vt:lpstr>
      <vt:lpstr>Theory</vt:lpstr>
      <vt:lpstr>Theory</vt:lpstr>
      <vt:lpstr>Research question</vt:lpstr>
      <vt:lpstr>Methodology</vt:lpstr>
      <vt:lpstr>Analysis</vt:lpstr>
      <vt:lpstr>Analysis</vt:lpstr>
      <vt:lpstr>PowerPoint Presentation</vt:lpstr>
      <vt:lpstr>Geology, ecology and economy of the mining project</vt:lpstr>
      <vt:lpstr>Intra-community diversity</vt:lpstr>
      <vt:lpstr>Intra-community diversity</vt:lpstr>
      <vt:lpstr>Intra-community diversity</vt:lpstr>
      <vt:lpstr>PowerPoint Presentation</vt:lpstr>
      <vt:lpstr>Individual practices and company policies</vt:lpstr>
      <vt:lpstr>Individual practices and company policies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2013-10-11T12:12:31Z</dcterms:created>
  <dcterms:modified xsi:type="dcterms:W3CDTF">2016-12-07T20:31:42Z</dcterms:modified>
</cp:coreProperties>
</file>